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Roboto Black"/>
      <p:bold r:id="rId47"/>
      <p:boldItalic r:id="rId48"/>
    </p:embeddedFont>
    <p:embeddedFont>
      <p:font typeface="Robo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Black-boldItalic.fntdata"/><Relationship Id="rId47" Type="http://schemas.openxmlformats.org/officeDocument/2006/relationships/font" Target="fonts/RobotoBlack-bold.fntdata"/><Relationship Id="rId4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c18614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c18614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c61eaf2eb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c61eaf2eb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7b4cbb44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7b4cbb44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aa06158c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7aa06158c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7b4cbb44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7b4cbb44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7b4cbb44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7b4cbb44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aa06158c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aa06158c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7b4cbb44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7b4cbb44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7b4cbb44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7b4cbb44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77b4cbb44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77b4cbb44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aa06158c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aa06158c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91112f0a8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91112f0a8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7b4cbb441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7b4cbb44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c61eaf2e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7c61eaf2e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7c61eaf2e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7c61eaf2e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7aa06158c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7aa06158c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7c61eaf2e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7c61eaf2e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7c61eaf2e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7c61eaf2e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7aa06158c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7aa06158c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7aa06158c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7aa06158c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7aa06158c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7aa06158c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7aa06158c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7aa06158c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aa06158c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aa06158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7aa06158c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7aa06158c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7aa06158c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7aa06158c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7c61eaf2e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7c61eaf2e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7aa06158c0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7aa06158c0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440c173b0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440c173b0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7aa06158c0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7aa06158c0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7aa06158c0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7aa06158c0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7c61eaf2e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7c61eaf2e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440c173b0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440c173b0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440c173b0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440c173b0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c61eaf2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c61eaf2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440c173b0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440c173b0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89ae40d4e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89ae40d4e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c61eaf2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c61eaf2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aa06158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aa06158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7b4cbb44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7b4cbb44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c61eaf2e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c61eaf2e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c61eaf2eb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c61eaf2eb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hyperlink" Target="https://www.link-assistant.com/news/search-volume-lies.html" TargetMode="External"/><Relationship Id="rId7" Type="http://schemas.openxmlformats.org/officeDocument/2006/relationships/hyperlink" Target="https://searchengineland.com/study-comparing-the-data-from-8-seo-tools-341236" TargetMode="External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8.png"/><Relationship Id="rId7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1.png"/><Relationship Id="rId7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hyperlink" Target="https://www.betakrea.net/technical-seo/xml-sitemap-bookmarklet/" TargetMode="External"/><Relationship Id="rId7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4.png"/><Relationship Id="rId7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4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11" Type="http://schemas.openxmlformats.org/officeDocument/2006/relationships/image" Target="../media/image42.pn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48.png"/><Relationship Id="rId7" Type="http://schemas.openxmlformats.org/officeDocument/2006/relationships/image" Target="../media/image46.png"/><Relationship Id="rId8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6358625" y="0"/>
            <a:ext cx="2785200" cy="51435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Ecommerce Structure Made Simple(r)</a:t>
            </a:r>
            <a:endParaRPr b="1"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Black"/>
                <a:ea typeface="Roboto Black"/>
                <a:cs typeface="Roboto Black"/>
                <a:sym typeface="Roboto Black"/>
              </a:rPr>
              <a:t>Why Topic Research is important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4731825" y="1338525"/>
            <a:ext cx="4260300" cy="27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chemeClr val="dk1"/>
                </a:solidFill>
              </a:rPr>
              <a:t>Search volume is often overrated metric.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400">
                <a:solidFill>
                  <a:schemeClr val="dk1"/>
                </a:solidFill>
              </a:rPr>
            </a:br>
            <a:r>
              <a:rPr lang="en-GB" sz="1400">
                <a:solidFill>
                  <a:schemeClr val="dk1"/>
                </a:solidFill>
              </a:rPr>
              <a:t>Sources: </a:t>
            </a:r>
            <a:r>
              <a:rPr lang="en-GB" sz="1400" u="sng">
                <a:solidFill>
                  <a:schemeClr val="hlink"/>
                </a:solidFill>
                <a:hlinkClick r:id="rId6"/>
              </a:rPr>
              <a:t>SEO Powersuite</a:t>
            </a:r>
            <a:r>
              <a:rPr lang="en-GB" sz="1400">
                <a:solidFill>
                  <a:schemeClr val="dk1"/>
                </a:solidFill>
              </a:rPr>
              <a:t>, </a:t>
            </a:r>
            <a:r>
              <a:rPr lang="en-GB" sz="1400" u="sng">
                <a:solidFill>
                  <a:schemeClr val="hlink"/>
                </a:solidFill>
                <a:hlinkClick r:id="rId7"/>
              </a:rPr>
              <a:t>SearchEngineLand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175" y="1759475"/>
            <a:ext cx="4427024" cy="179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Black"/>
                <a:ea typeface="Roboto Black"/>
                <a:cs typeface="Roboto Black"/>
                <a:sym typeface="Roboto Black"/>
              </a:rPr>
              <a:t>Why Topic Research is important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5637375" y="1734200"/>
            <a:ext cx="3069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10+ year old website, ~120 pages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09" y="2729887"/>
            <a:ext cx="4810617" cy="164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5706975" y="3490475"/>
            <a:ext cx="29298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3 year old website, </a:t>
            </a:r>
            <a:r>
              <a:rPr lang="en-GB" sz="1400">
                <a:solidFill>
                  <a:schemeClr val="dk1"/>
                </a:solidFill>
              </a:rPr>
              <a:t>~20 pages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7246150" y="2657475"/>
            <a:ext cx="1832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keyword research)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800" y="1017713"/>
            <a:ext cx="4678550" cy="1647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3"/>
          <p:cNvCxnSpPr/>
          <p:nvPr/>
        </p:nvCxnSpPr>
        <p:spPr>
          <a:xfrm rot="10800000">
            <a:off x="4672025" y="2282450"/>
            <a:ext cx="2550300" cy="492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777150" y="1881875"/>
            <a:ext cx="76029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&gt; Main Product Listing Pages</a:t>
            </a:r>
            <a:endParaRPr i="1"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4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75575" y="375100"/>
            <a:ext cx="68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Main Product Listing Pages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099300"/>
            <a:ext cx="8839204" cy="77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871867"/>
            <a:ext cx="8839204" cy="47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3575" y="2553320"/>
            <a:ext cx="6221665" cy="194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6">
            <a:alphaModFix/>
          </a:blip>
          <a:srcRect b="0" l="0" r="32957" t="0"/>
          <a:stretch/>
        </p:blipFill>
        <p:spPr>
          <a:xfrm>
            <a:off x="152400" y="152400"/>
            <a:ext cx="3836625" cy="42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4752700" y="820838"/>
            <a:ext cx="3638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Start with your catalogue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Look at competitors</a:t>
            </a:r>
            <a:br>
              <a:rPr lang="en-GB" sz="2000"/>
            </a:br>
            <a:br>
              <a:rPr lang="en-GB" sz="2000"/>
            </a:br>
            <a:r>
              <a:rPr lang="en-GB" sz="2000"/>
              <a:t>Use your expertise</a:t>
            </a:r>
            <a:br>
              <a:rPr lang="en-GB" sz="2000"/>
            </a:br>
            <a:br>
              <a:rPr lang="en-GB" sz="2000"/>
            </a:br>
            <a:r>
              <a:rPr lang="en-GB" sz="2000"/>
              <a:t>Broad categories/Use cases</a:t>
            </a:r>
            <a:br>
              <a:rPr lang="en-GB" sz="2000"/>
            </a:br>
            <a:br>
              <a:rPr lang="en-GB" sz="2000"/>
            </a:br>
            <a:r>
              <a:rPr lang="en-GB" sz="2000"/>
              <a:t>Don’t overthink</a:t>
            </a:r>
            <a:br>
              <a:rPr lang="en-GB" sz="2000"/>
            </a:br>
            <a:br>
              <a:rPr lang="en-GB" sz="2000"/>
            </a:br>
            <a:r>
              <a:rPr b="1" lang="en-GB" sz="2000"/>
              <a:t>You can’t rank (today)</a:t>
            </a:r>
            <a:endParaRPr b="1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777150" y="1881875"/>
            <a:ext cx="76029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&gt; Sub Product Listing Pages</a:t>
            </a:r>
            <a:endParaRPr i="1"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7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8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475575" y="375100"/>
            <a:ext cx="68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Sub PLP: Type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28"/>
          <p:cNvPicPr preferRelativeResize="0"/>
          <p:nvPr/>
        </p:nvPicPr>
        <p:blipFill rotWithShape="1">
          <a:blip r:embed="rId6">
            <a:alphaModFix/>
          </a:blip>
          <a:srcRect b="0" l="0" r="0" t="24556"/>
          <a:stretch/>
        </p:blipFill>
        <p:spPr>
          <a:xfrm>
            <a:off x="152400" y="1175499"/>
            <a:ext cx="2765766" cy="326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7">
            <a:alphaModFix/>
          </a:blip>
          <a:srcRect b="0" l="0" r="0" t="14683"/>
          <a:stretch/>
        </p:blipFill>
        <p:spPr>
          <a:xfrm>
            <a:off x="6588200" y="807175"/>
            <a:ext cx="1724525" cy="371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/>
        </p:nvSpPr>
        <p:spPr>
          <a:xfrm>
            <a:off x="3814613" y="2171550"/>
            <a:ext cx="13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475575" y="375100"/>
            <a:ext cx="827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Sub PLP: Audience &amp; Use Case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27900"/>
            <a:ext cx="2477296" cy="3116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9"/>
          <p:cNvCxnSpPr/>
          <p:nvPr/>
        </p:nvCxnSpPr>
        <p:spPr>
          <a:xfrm rot="10800000">
            <a:off x="1888925" y="2138400"/>
            <a:ext cx="1729500" cy="11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29"/>
          <p:cNvCxnSpPr/>
          <p:nvPr/>
        </p:nvCxnSpPr>
        <p:spPr>
          <a:xfrm flipH="1">
            <a:off x="1888925" y="2160725"/>
            <a:ext cx="1729500" cy="2247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9"/>
          <p:cNvCxnSpPr/>
          <p:nvPr/>
        </p:nvCxnSpPr>
        <p:spPr>
          <a:xfrm flipH="1">
            <a:off x="1967650" y="2160725"/>
            <a:ext cx="1662000" cy="1516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29"/>
          <p:cNvSpPr txBox="1"/>
          <p:nvPr/>
        </p:nvSpPr>
        <p:spPr>
          <a:xfrm>
            <a:off x="3719500" y="1941750"/>
            <a:ext cx="999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Audience</a:t>
            </a:r>
            <a:endParaRPr/>
          </a:p>
        </p:txBody>
      </p:sp>
      <p:cxnSp>
        <p:nvCxnSpPr>
          <p:cNvPr id="263" name="Google Shape;263;p29"/>
          <p:cNvCxnSpPr/>
          <p:nvPr/>
        </p:nvCxnSpPr>
        <p:spPr>
          <a:xfrm flipH="1">
            <a:off x="2079725" y="2706200"/>
            <a:ext cx="1729500" cy="2247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9"/>
          <p:cNvCxnSpPr/>
          <p:nvPr/>
        </p:nvCxnSpPr>
        <p:spPr>
          <a:xfrm flipH="1">
            <a:off x="2068575" y="2733475"/>
            <a:ext cx="1752000" cy="14823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5" name="Google Shape;265;p29"/>
          <p:cNvSpPr txBox="1"/>
          <p:nvPr/>
        </p:nvSpPr>
        <p:spPr>
          <a:xfrm>
            <a:off x="3820575" y="2481575"/>
            <a:ext cx="999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case</a:t>
            </a:r>
            <a:endParaRPr/>
          </a:p>
        </p:txBody>
      </p:sp>
      <p:pic>
        <p:nvPicPr>
          <p:cNvPr id="266" name="Google Shape;26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4700" y="1327900"/>
            <a:ext cx="2949653" cy="31166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9"/>
          <p:cNvCxnSpPr>
            <a:stCxn id="262" idx="3"/>
          </p:cNvCxnSpPr>
          <p:nvPr/>
        </p:nvCxnSpPr>
        <p:spPr>
          <a:xfrm flipH="1" rot="10800000">
            <a:off x="4719100" y="1958550"/>
            <a:ext cx="1235400" cy="185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9"/>
          <p:cNvCxnSpPr>
            <a:stCxn id="262" idx="3"/>
          </p:cNvCxnSpPr>
          <p:nvPr/>
        </p:nvCxnSpPr>
        <p:spPr>
          <a:xfrm>
            <a:off x="4719100" y="2143950"/>
            <a:ext cx="1201500" cy="95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9"/>
          <p:cNvCxnSpPr>
            <a:stCxn id="265" idx="3"/>
          </p:cNvCxnSpPr>
          <p:nvPr/>
        </p:nvCxnSpPr>
        <p:spPr>
          <a:xfrm>
            <a:off x="4820175" y="2683775"/>
            <a:ext cx="1134300" cy="14646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9"/>
          <p:cNvCxnSpPr>
            <a:stCxn id="265" idx="3"/>
          </p:cNvCxnSpPr>
          <p:nvPr/>
        </p:nvCxnSpPr>
        <p:spPr>
          <a:xfrm>
            <a:off x="4820175" y="2683775"/>
            <a:ext cx="1241700" cy="10668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9"/>
          <p:cNvCxnSpPr>
            <a:stCxn id="265" idx="3"/>
          </p:cNvCxnSpPr>
          <p:nvPr/>
        </p:nvCxnSpPr>
        <p:spPr>
          <a:xfrm>
            <a:off x="4820175" y="2683775"/>
            <a:ext cx="1241700" cy="7857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8" name="Google Shape;2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475575" y="375100"/>
            <a:ext cx="68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Sub PLP: Age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3" name="Google Shape;28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575" y="1238075"/>
            <a:ext cx="2538153" cy="311667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/>
        </p:nvSpPr>
        <p:spPr>
          <a:xfrm>
            <a:off x="3528575" y="2171550"/>
            <a:ext cx="13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 group</a:t>
            </a:r>
            <a:endParaRPr/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0200" y="1327900"/>
            <a:ext cx="2959841" cy="31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1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475575" y="375100"/>
            <a:ext cx="68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Sub PLP: Brands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3814613" y="2171550"/>
            <a:ext cx="13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Brands*</a:t>
            </a:r>
            <a:endParaRPr/>
          </a:p>
        </p:txBody>
      </p:sp>
      <p:pic>
        <p:nvPicPr>
          <p:cNvPr id="298" name="Google Shape;29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8625" y="1657275"/>
            <a:ext cx="3671308" cy="172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327900"/>
            <a:ext cx="3234645" cy="31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 txBox="1"/>
          <p:nvPr/>
        </p:nvSpPr>
        <p:spPr>
          <a:xfrm>
            <a:off x="3607683" y="4044375"/>
            <a:ext cx="481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* When selling third party products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Black"/>
                <a:ea typeface="Roboto Black"/>
                <a:cs typeface="Roboto Black"/>
                <a:sym typeface="Roboto Black"/>
              </a:rPr>
              <a:t>Francesco Baldini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0" name="Google Shape;60;p14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</a:t>
            </a:r>
            <a:r>
              <a:rPr lang="en-GB">
                <a:solidFill>
                  <a:schemeClr val="dk1"/>
                </a:solidFill>
              </a:rPr>
              <a:t>betakrea.net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118450" y="1088100"/>
            <a:ext cx="5713800" cy="21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Freelance SEO Consultant</a:t>
            </a:r>
            <a:br>
              <a:rPr lang="en-GB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Based in </a:t>
            </a:r>
            <a:r>
              <a:rPr lang="en-GB" sz="1600" strike="sngStrike"/>
              <a:t>Italy</a:t>
            </a:r>
            <a:r>
              <a:rPr lang="en-GB" sz="1600"/>
              <a:t>, </a:t>
            </a:r>
            <a:r>
              <a:rPr lang="en-GB" sz="1600" strike="sngStrike"/>
              <a:t>Canada</a:t>
            </a:r>
            <a:r>
              <a:rPr lang="en-GB" sz="1600"/>
              <a:t>, </a:t>
            </a:r>
            <a:r>
              <a:rPr lang="en-GB" sz="1600" strike="sngStrike"/>
              <a:t>Ireland</a:t>
            </a:r>
            <a:r>
              <a:rPr lang="en-GB" sz="1600"/>
              <a:t>, United Kingdom</a:t>
            </a:r>
            <a:br>
              <a:rPr lang="en-GB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10+ years in digital marketing and business consulting</a:t>
            </a:r>
            <a:br>
              <a:rPr lang="en-GB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SEO contributor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38" y="1011900"/>
            <a:ext cx="2307866" cy="230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2100" y="3726526"/>
            <a:ext cx="2401469" cy="3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1165" y="3701138"/>
            <a:ext cx="178505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9">
            <a:alphaModFix/>
          </a:blip>
          <a:srcRect b="21977" l="0" r="0" t="26286"/>
          <a:stretch/>
        </p:blipFill>
        <p:spPr>
          <a:xfrm>
            <a:off x="972775" y="3672025"/>
            <a:ext cx="110694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2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7" name="Google Shape;3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2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475575" y="375100"/>
            <a:ext cx="68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Sub PLP: Other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27900"/>
            <a:ext cx="8839204" cy="285288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 txBox="1"/>
          <p:nvPr/>
        </p:nvSpPr>
        <p:spPr>
          <a:xfrm>
            <a:off x="3259750" y="4091950"/>
            <a:ext cx="220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on your audience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idx="1" type="body"/>
          </p:nvPr>
        </p:nvSpPr>
        <p:spPr>
          <a:xfrm>
            <a:off x="777150" y="1881875"/>
            <a:ext cx="76029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&gt; Research &amp; Ideas</a:t>
            </a:r>
            <a:endParaRPr i="1"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3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3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21" name="Google Shape;3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3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4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31" name="Google Shape;3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your data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34"/>
          <p:cNvSpPr txBox="1"/>
          <p:nvPr/>
        </p:nvSpPr>
        <p:spPr>
          <a:xfrm>
            <a:off x="1114050" y="1587975"/>
            <a:ext cx="5967600" cy="24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Sales people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Customer services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Email</a:t>
            </a: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43" name="Google Shape;3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5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475575" y="375100"/>
            <a:ext cx="818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Competitors (front)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182775" y="14675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Find big &amp; small competitors specialised in your market category.</a:t>
            </a:r>
            <a:endParaRPr/>
          </a:p>
        </p:txBody>
      </p:sp>
      <p:pic>
        <p:nvPicPr>
          <p:cNvPr id="349" name="Google Shape;34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773" y="2543188"/>
            <a:ext cx="6411100" cy="18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2502" y="1392571"/>
            <a:ext cx="5339500" cy="1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6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57" name="Google Shape;3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6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1" name="Google Shape;361;p36"/>
          <p:cNvSpPr txBox="1"/>
          <p:nvPr/>
        </p:nvSpPr>
        <p:spPr>
          <a:xfrm>
            <a:off x="475575" y="375100"/>
            <a:ext cx="818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Competitors (back)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351225" y="3682575"/>
            <a:ext cx="379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Check their XML sitemap</a:t>
            </a:r>
            <a:endParaRPr/>
          </a:p>
        </p:txBody>
      </p:sp>
      <p:pic>
        <p:nvPicPr>
          <p:cNvPr id="363" name="Google Shape;36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550" y="1175500"/>
            <a:ext cx="4364449" cy="199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7624" y="1282975"/>
            <a:ext cx="3524779" cy="31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7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71" name="Google Shape;3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7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475575" y="375100"/>
            <a:ext cx="8185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Competitors (back)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37"/>
          <p:cNvSpPr txBox="1"/>
          <p:nvPr/>
        </p:nvSpPr>
        <p:spPr>
          <a:xfrm>
            <a:off x="1702875" y="3441950"/>
            <a:ext cx="537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Use my free Bookmarklet to speed up your research: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 u="sng">
                <a:solidFill>
                  <a:schemeClr val="hlink"/>
                </a:solidFill>
                <a:hlinkClick r:id="rId6"/>
              </a:rPr>
              <a:t>https://www.betakrea.net/technical-seo/xml-sitemap-bookmarklet/</a:t>
            </a:r>
            <a:endParaRPr/>
          </a:p>
        </p:txBody>
      </p:sp>
      <p:pic>
        <p:nvPicPr>
          <p:cNvPr id="377" name="Google Shape;37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9700" y="1327900"/>
            <a:ext cx="4627200" cy="17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8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84" name="Google Shape;3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8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8" name="Google Shape;388;p38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Google suggestions #1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9" name="Google Shape;38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3575" y="1377875"/>
            <a:ext cx="5219654" cy="31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9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96" name="Google Shape;3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Google suggestions #2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1" name="Google Shape;40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875" y="1257350"/>
            <a:ext cx="8839204" cy="10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449910"/>
            <a:ext cx="8839204" cy="193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0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0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09" name="Google Shape;4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0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3" name="Google Shape;413;p40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Google suggestions #3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4" name="Google Shape;41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850" y="1589701"/>
            <a:ext cx="7127102" cy="24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1" name="Google Shape;4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1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5" name="Google Shape;425;p41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Google Keyword Planner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6" name="Google Shape;42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0675" y="1175500"/>
            <a:ext cx="6621751" cy="25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1"/>
          <p:cNvSpPr txBox="1"/>
          <p:nvPr/>
        </p:nvSpPr>
        <p:spPr>
          <a:xfrm>
            <a:off x="204175" y="3863025"/>
            <a:ext cx="53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Google Keyword Planner: https://ads.google.co.uk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332800" y="1288275"/>
            <a:ext cx="4496400" cy="25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[   ] Content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02124"/>
                </a:solidFill>
                <a:highlight>
                  <a:srgbClr val="FFFFFF"/>
                </a:highlight>
              </a:rPr>
              <a:t>[   ] </a:t>
            </a:r>
            <a:r>
              <a:rPr lang="en-GB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Technical SEO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02124"/>
                </a:solidFill>
                <a:highlight>
                  <a:srgbClr val="FFFFFF"/>
                </a:highlight>
              </a:rPr>
              <a:t>[   ] </a:t>
            </a:r>
            <a:r>
              <a:rPr lang="en-GB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Backlinks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5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Black"/>
                <a:ea typeface="Roboto Black"/>
                <a:cs typeface="Roboto Black"/>
                <a:sym typeface="Roboto Black"/>
              </a:rPr>
              <a:t>SEO Pillars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2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34" name="Google Shape;4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2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Google Trends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6829150" y="2349400"/>
            <a:ext cx="249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Google Trends: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https://trends.google.co.uk/</a:t>
            </a:r>
            <a:endParaRPr/>
          </a:p>
        </p:txBody>
      </p:sp>
      <p:pic>
        <p:nvPicPr>
          <p:cNvPr id="440" name="Google Shape;440;p42"/>
          <p:cNvPicPr preferRelativeResize="0"/>
          <p:nvPr/>
        </p:nvPicPr>
        <p:blipFill rotWithShape="1">
          <a:blip r:embed="rId6">
            <a:alphaModFix/>
          </a:blip>
          <a:srcRect b="10391" l="0" r="0" t="6073"/>
          <a:stretch/>
        </p:blipFill>
        <p:spPr>
          <a:xfrm>
            <a:off x="126150" y="1277037"/>
            <a:ext cx="6520673" cy="32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3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3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47" name="Google Shape;4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3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1" name="Google Shape;451;p43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SEO tools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43"/>
          <p:cNvSpPr txBox="1"/>
          <p:nvPr/>
        </p:nvSpPr>
        <p:spPr>
          <a:xfrm>
            <a:off x="204175" y="3863025"/>
            <a:ext cx="53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https://ahrefs.com / https://keywordseverywhere.com/</a:t>
            </a:r>
            <a:endParaRPr/>
          </a:p>
        </p:txBody>
      </p:sp>
      <p:pic>
        <p:nvPicPr>
          <p:cNvPr id="453" name="Google Shape;45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450" y="1402350"/>
            <a:ext cx="4667673" cy="20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2275" y="1175500"/>
            <a:ext cx="3316926" cy="265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4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4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61" name="Google Shape;4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4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5" name="Google Shape;465;p44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Research: your data (again)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44"/>
          <p:cNvSpPr txBox="1"/>
          <p:nvPr/>
        </p:nvSpPr>
        <p:spPr>
          <a:xfrm>
            <a:off x="1114050" y="1587975"/>
            <a:ext cx="5967600" cy="24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Sales people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Customer services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Email</a:t>
            </a:r>
            <a:endParaRPr sz="3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5"/>
          <p:cNvSpPr txBox="1"/>
          <p:nvPr>
            <p:ph idx="1" type="body"/>
          </p:nvPr>
        </p:nvSpPr>
        <p:spPr>
          <a:xfrm>
            <a:off x="777150" y="1881875"/>
            <a:ext cx="76029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rgbClr val="FF9900"/>
                </a:solidFill>
                <a:latin typeface="Roboto Black"/>
                <a:ea typeface="Roboto Black"/>
                <a:cs typeface="Roboto Black"/>
                <a:sym typeface="Roboto Black"/>
              </a:rPr>
              <a:t>Y</a:t>
            </a:r>
            <a:r>
              <a:rPr i="1" lang="en-GB" sz="5000">
                <a:solidFill>
                  <a:srgbClr val="FF9900"/>
                </a:solidFill>
                <a:latin typeface="Roboto Black"/>
                <a:ea typeface="Roboto Black"/>
                <a:cs typeface="Roboto Black"/>
                <a:sym typeface="Roboto Black"/>
              </a:rPr>
              <a:t>ou’re established</a:t>
            </a:r>
            <a:endParaRPr i="1" sz="50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45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5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74" name="Google Shape;4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5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6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6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84" name="Google Shape;48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6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8" name="Google Shape;488;p46"/>
          <p:cNvSpPr txBox="1"/>
          <p:nvPr/>
        </p:nvSpPr>
        <p:spPr>
          <a:xfrm>
            <a:off x="181925" y="375100"/>
            <a:ext cx="892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Y</a:t>
            </a: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our data, your goldmine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9" name="Google Shape;48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200" y="1327900"/>
            <a:ext cx="7939000" cy="311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7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7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96" name="Google Shape;4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7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0" name="Google Shape;500;p47"/>
          <p:cNvSpPr txBox="1"/>
          <p:nvPr/>
        </p:nvSpPr>
        <p:spPr>
          <a:xfrm>
            <a:off x="475575" y="375100"/>
            <a:ext cx="68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Google Search Console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47"/>
          <p:cNvSpPr txBox="1"/>
          <p:nvPr/>
        </p:nvSpPr>
        <p:spPr>
          <a:xfrm>
            <a:off x="363250" y="1287550"/>
            <a:ext cx="2637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Analyse your category pages.</a:t>
            </a:r>
            <a:br>
              <a:rPr lang="en-GB"/>
            </a:br>
            <a:br>
              <a:rPr lang="en-GB"/>
            </a:br>
            <a:r>
              <a:rPr lang="en-GB"/>
              <a:t>Spot opportunities from queries you are ranking for but not focusing on.</a:t>
            </a:r>
            <a:br>
              <a:rPr lang="en-GB"/>
            </a:br>
            <a:br>
              <a:rPr lang="en-GB"/>
            </a:br>
            <a:r>
              <a:rPr lang="en-GB"/>
              <a:t>Focus on top 10 product listing pages.</a:t>
            </a:r>
            <a:br>
              <a:rPr lang="en-GB"/>
            </a:br>
            <a:br>
              <a:rPr lang="en-GB"/>
            </a:br>
            <a:r>
              <a:rPr lang="en-GB"/>
              <a:t>Carry on on top 50 product listing pages.</a:t>
            </a:r>
            <a:endParaRPr/>
          </a:p>
        </p:txBody>
      </p:sp>
      <p:pic>
        <p:nvPicPr>
          <p:cNvPr id="502" name="Google Shape;50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1850" y="1070875"/>
            <a:ext cx="3511775" cy="34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8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8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09" name="Google Shape;50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8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3" name="Google Shape;513;p48"/>
          <p:cNvSpPr txBox="1"/>
          <p:nvPr/>
        </p:nvSpPr>
        <p:spPr>
          <a:xfrm>
            <a:off x="475575" y="375100"/>
            <a:ext cx="68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SEO tools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8"/>
          <p:cNvSpPr txBox="1"/>
          <p:nvPr/>
        </p:nvSpPr>
        <p:spPr>
          <a:xfrm>
            <a:off x="363250" y="1287550"/>
            <a:ext cx="2637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Analyse your category pages for queries ranking in lower position.</a:t>
            </a:r>
            <a:br>
              <a:rPr lang="en-GB"/>
            </a:br>
            <a:br>
              <a:rPr lang="en-GB"/>
            </a:br>
            <a:r>
              <a:rPr lang="en-GB"/>
              <a:t>Spot opportunities from queries you are ranking for but not focusing on.</a:t>
            </a:r>
            <a:br>
              <a:rPr lang="en-GB"/>
            </a:br>
            <a:br>
              <a:rPr lang="en-GB"/>
            </a:br>
            <a:r>
              <a:rPr lang="en-GB"/>
              <a:t>Focus on top 10 product listing pages.</a:t>
            </a:r>
            <a:br>
              <a:rPr lang="en-GB"/>
            </a:br>
            <a:br>
              <a:rPr lang="en-GB"/>
            </a:br>
            <a:r>
              <a:rPr lang="en-GB"/>
              <a:t>Carry on on top 50 product listing pages.</a:t>
            </a:r>
            <a:endParaRPr/>
          </a:p>
        </p:txBody>
      </p:sp>
      <p:pic>
        <p:nvPicPr>
          <p:cNvPr id="515" name="Google Shape;515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0300" y="811300"/>
            <a:ext cx="5519114" cy="31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9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22" name="Google Shape;5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9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6" name="Google Shape;526;p49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Your data (yes, again)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49"/>
          <p:cNvSpPr txBox="1"/>
          <p:nvPr/>
        </p:nvSpPr>
        <p:spPr>
          <a:xfrm>
            <a:off x="1114050" y="1206975"/>
            <a:ext cx="5967600" cy="3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Sales people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Customer services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Email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Data Analytics</a:t>
            </a:r>
            <a:br>
              <a:rPr b="1" lang="en-GB" sz="3000"/>
            </a:br>
            <a:r>
              <a:rPr b="1" lang="en-GB" sz="3000"/>
              <a:t>Reviews</a:t>
            </a:r>
            <a:endParaRPr b="1" sz="3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0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0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34" name="Google Shape;53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0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8" name="Google Shape;538;p50"/>
          <p:cNvSpPr txBox="1"/>
          <p:nvPr/>
        </p:nvSpPr>
        <p:spPr>
          <a:xfrm>
            <a:off x="475575" y="375100"/>
            <a:ext cx="835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Invest in impactful tasks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50"/>
          <p:cNvSpPr txBox="1"/>
          <p:nvPr/>
        </p:nvSpPr>
        <p:spPr>
          <a:xfrm>
            <a:off x="238075" y="1206975"/>
            <a:ext cx="8647500" cy="3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Technical SEO: crawling &amp; filters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On-Page optimisation: make pages digestible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Internal linking: hierarchy &amp; connections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(Educational) Content: attract users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User Experience: make buying simple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Backlinks, Citations &amp; Reviews: trust signals</a:t>
            </a:r>
            <a:endParaRPr sz="3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1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51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46" name="Google Shape;54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1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0" name="Google Shape;550;p51"/>
          <p:cNvSpPr txBox="1"/>
          <p:nvPr/>
        </p:nvSpPr>
        <p:spPr>
          <a:xfrm>
            <a:off x="404100" y="1296000"/>
            <a:ext cx="8353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Invest in your business by understanding the SEO basics.</a:t>
            </a:r>
            <a:b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GB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2023.</a:t>
            </a:r>
            <a:endParaRPr sz="40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777150" y="1881875"/>
            <a:ext cx="80745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What is “Content” (eCom)?</a:t>
            </a:r>
            <a:endParaRPr i="1" sz="5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2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52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57" name="Google Shape;55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2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1" name="Google Shape;561;p52"/>
          <p:cNvSpPr txBox="1"/>
          <p:nvPr/>
        </p:nvSpPr>
        <p:spPr>
          <a:xfrm>
            <a:off x="1955200" y="1655350"/>
            <a:ext cx="481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F9900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</a:t>
            </a:r>
            <a:endParaRPr sz="72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3"/>
          <p:cNvSpPr txBox="1"/>
          <p:nvPr>
            <p:ph type="title"/>
          </p:nvPr>
        </p:nvSpPr>
        <p:spPr>
          <a:xfrm>
            <a:off x="311700" y="445025"/>
            <a:ext cx="85206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500"/>
              <a:t>Francesco Baldini</a:t>
            </a:r>
            <a:br>
              <a:rPr b="1" lang="en-GB" sz="2500"/>
            </a:br>
            <a:r>
              <a:rPr lang="en-GB" sz="2500"/>
              <a:t>Freelance SEO Consultant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3"/>
          <p:cNvSpPr txBox="1"/>
          <p:nvPr>
            <p:ph idx="1" type="body"/>
          </p:nvPr>
        </p:nvSpPr>
        <p:spPr>
          <a:xfrm>
            <a:off x="311700" y="1304875"/>
            <a:ext cx="3942300" cy="20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info@betakrea.net</a:t>
            </a:r>
            <a:endParaRPr sz="1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</a:rPr>
              <a:t>		</a:t>
            </a:r>
            <a:r>
              <a:rPr lang="en-GB" sz="1500">
                <a:solidFill>
                  <a:schemeClr val="dk1"/>
                </a:solidFill>
              </a:rPr>
              <a:t>https://www.betakrea.net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</a:rPr>
              <a:t>	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68" name="Google Shape;568;p53"/>
          <p:cNvSpPr txBox="1"/>
          <p:nvPr/>
        </p:nvSpPr>
        <p:spPr>
          <a:xfrm>
            <a:off x="4757750" y="1532275"/>
            <a:ext cx="39423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linkedin.com/in/francescobaldini/</a:t>
            </a:r>
            <a:br>
              <a:rPr lang="en-GB" sz="1500">
                <a:solidFill>
                  <a:schemeClr val="dk1"/>
                </a:solidFill>
              </a:rPr>
            </a:br>
            <a:br>
              <a:rPr lang="en-GB" sz="1200">
                <a:solidFill>
                  <a:schemeClr val="dk1"/>
                </a:solidFill>
              </a:rPr>
            </a:br>
            <a:br>
              <a:rPr lang="en-GB" sz="1200">
                <a:solidFill>
                  <a:schemeClr val="dk1"/>
                </a:solidFill>
              </a:rPr>
            </a:br>
            <a:r>
              <a:rPr lang="en-GB" sz="1500">
                <a:solidFill>
                  <a:schemeClr val="dk1"/>
                </a:solidFill>
              </a:rPr>
              <a:t>	twitter.com/betakrea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9" name="Google Shape;5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662" y="1823112"/>
            <a:ext cx="284200" cy="2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100" y="2461450"/>
            <a:ext cx="349425" cy="3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125" y="1790500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0600" y="3481203"/>
            <a:ext cx="1899475" cy="96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2269" y="3476575"/>
            <a:ext cx="1899475" cy="96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11400" y="3490900"/>
            <a:ext cx="1899472" cy="9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3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3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77" name="Google Shape;577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3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81" name="Google Shape;581;p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40650" y="2517302"/>
            <a:ext cx="284227" cy="2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262750" y="1241800"/>
            <a:ext cx="4636500" cy="25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Product pages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Category listing pages (CLP)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Product listing pages (PLP)</a:t>
            </a:r>
            <a:endParaRPr sz="2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Sub-Product listing pages (SPLP)</a:t>
            </a:r>
            <a:endParaRPr sz="2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Educational content</a:t>
            </a:r>
            <a:b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Size/Buying guides</a:t>
            </a:r>
            <a:b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Promo pages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b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Black"/>
                <a:ea typeface="Roboto Black"/>
                <a:cs typeface="Roboto Black"/>
                <a:sym typeface="Roboto Black"/>
              </a:rPr>
              <a:t>What is “Content”?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2079725" y="1609350"/>
            <a:ext cx="52896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0">
                <a:solidFill>
                  <a:srgbClr val="FF9900"/>
                </a:solidFill>
                <a:latin typeface="Roboto Black"/>
                <a:ea typeface="Roboto Black"/>
                <a:cs typeface="Roboto Black"/>
                <a:sym typeface="Roboto Black"/>
              </a:rPr>
              <a:t>S</a:t>
            </a:r>
            <a:r>
              <a:rPr i="1" lang="en-GB" sz="6000">
                <a:solidFill>
                  <a:srgbClr val="FF9900"/>
                </a:solidFill>
                <a:latin typeface="Roboto Black"/>
                <a:ea typeface="Roboto Black"/>
                <a:cs typeface="Roboto Black"/>
                <a:sym typeface="Roboto Black"/>
              </a:rPr>
              <a:t>tarting out</a:t>
            </a:r>
            <a:endParaRPr i="1" sz="6000">
              <a:solidFill>
                <a:srgbClr val="FF9900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foundations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777150" y="1881875"/>
            <a:ext cx="76029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Why </a:t>
            </a:r>
            <a:r>
              <a:rPr lang="en-GB" sz="4000" strike="sng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Keyword</a:t>
            </a:r>
            <a:r>
              <a:rPr lang="en-GB" sz="4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Topic* Research?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967550" y="2991775"/>
            <a:ext cx="58848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 shaving razor for him = shaving razor for men</a:t>
            </a:r>
            <a:br>
              <a:rPr lang="en-GB"/>
            </a:br>
            <a:r>
              <a:rPr lang="en-GB"/>
              <a:t>engagement rings for large fingers = engagement rings for large hands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Black"/>
                <a:ea typeface="Roboto Black"/>
                <a:cs typeface="Roboto Black"/>
                <a:sym typeface="Roboto Black"/>
              </a:rPr>
              <a:t>Why Topic Research is important: be realistic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3900" y="941525"/>
            <a:ext cx="6056287" cy="3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1754175" y="4163725"/>
            <a:ext cx="68169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Rings</a:t>
            </a:r>
            <a:r>
              <a:rPr lang="en-GB"/>
              <a:t> &gt; Engagement rings &gt; Diamond engagement ring white gold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 flipH="1" rot="10800000">
            <a:off x="0" y="4596977"/>
            <a:ext cx="9162000" cy="5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7081575" y="4719700"/>
            <a:ext cx="167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info@betakrea.net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325" y="4696899"/>
            <a:ext cx="231795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3475" y="4722312"/>
            <a:ext cx="349424" cy="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8" y="4748444"/>
            <a:ext cx="349425" cy="297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475625" y="4696925"/>
            <a:ext cx="160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Francesco Baldini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7338" y="1112274"/>
            <a:ext cx="6091926" cy="27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Black"/>
                <a:ea typeface="Roboto Black"/>
                <a:cs typeface="Roboto Black"/>
                <a:sym typeface="Roboto Black"/>
              </a:rPr>
              <a:t>Why Topic Research is important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1833563" y="4067850"/>
            <a:ext cx="5059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Every keyword is a different access point to your page.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