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66" r:id="rId4"/>
    <p:sldId id="258" r:id="rId5"/>
    <p:sldId id="257" r:id="rId6"/>
    <p:sldId id="262" r:id="rId7"/>
    <p:sldId id="260" r:id="rId8"/>
    <p:sldId id="261" r:id="rId9"/>
    <p:sldId id="259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1E37"/>
    <a:srgbClr val="192D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17" d="100"/>
          <a:sy n="117" d="100"/>
        </p:scale>
        <p:origin x="3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F8839-B68A-2C56-179B-1A7CEFD34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6B965F-CE4B-2E1F-2767-726F9159DC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4EC7A-6643-A0C1-765D-A924FA72B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C3CA-E17A-114F-A1D0-F188FC2153A9}" type="datetimeFigureOut">
              <a:rPr lang="en-US" smtClean="0"/>
              <a:t>9/15/23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5CD7A-1397-17B2-63B2-53AD246D7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185C8-9C8A-C472-AD3E-327AD2E9A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AF6B-74E4-CD41-A14E-0C77E465B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228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28FA-FFB9-9CF2-E602-A7D46D9D9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EA819F-425C-80A8-B232-50A192A006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0611C-9E15-132D-9C47-679433726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C3CA-E17A-114F-A1D0-F188FC2153A9}" type="datetimeFigureOut">
              <a:rPr lang="en-US" smtClean="0"/>
              <a:t>9/15/23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E950F-199E-0935-A0A1-C46D8C7C8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188F9-C5E3-3E82-04AF-F5E657AC1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AF6B-74E4-CD41-A14E-0C77E465B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21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9C6700-BA57-27B0-979F-ACA2BAB78A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EE1980-EA58-BF6E-EED1-331ED0DB3F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8F603-A49B-64C0-6D42-CCD341240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C3CA-E17A-114F-A1D0-F188FC2153A9}" type="datetimeFigureOut">
              <a:rPr lang="en-US" smtClean="0"/>
              <a:t>9/15/23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80DBF-7552-D9E2-1847-F1EF685A0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0BDB1-4280-2344-C466-2337DD38A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AF6B-74E4-CD41-A14E-0C77E465B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17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AB138-293F-CCDA-6DEB-4DD0D0CCB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AE6F1-9B92-B343-73B5-22A11A63E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49351-C32C-FE08-4460-89B510FF6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C3CA-E17A-114F-A1D0-F188FC2153A9}" type="datetimeFigureOut">
              <a:rPr lang="en-US" smtClean="0"/>
              <a:t>9/15/23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70D7D-CE20-7A51-98A7-F55960DDF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73B8F-8EBB-A5F8-83FB-21F61EDE4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AF6B-74E4-CD41-A14E-0C77E465B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3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496C2-8D33-3754-3876-A9760D199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E357C-1BCB-B77A-D825-21FBB2FDB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0132B-B119-9428-6E1C-399ACD114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C3CA-E17A-114F-A1D0-F188FC2153A9}" type="datetimeFigureOut">
              <a:rPr lang="en-US" smtClean="0"/>
              <a:t>9/15/23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EAF6F-3422-5CF7-469A-08391CE8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00FE2-205E-12E3-724F-2A4D4C971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AF6B-74E4-CD41-A14E-0C77E465B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88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766B9-33B4-E4EA-213B-2B04FC0E6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5400D-7A64-744F-545F-B863CF3014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561FB6-55E3-B4FF-4E21-930D6BB2F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F40F7D-8A83-96C1-903C-2CC89D7AD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C3CA-E17A-114F-A1D0-F188FC2153A9}" type="datetimeFigureOut">
              <a:rPr lang="en-US" smtClean="0"/>
              <a:t>9/15/23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6FF51-ADD6-5E36-A0D7-60558C9BE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39E57-86F2-F94F-D89D-F32AAEF2D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AF6B-74E4-CD41-A14E-0C77E465B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22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291E-4D68-8FEB-86EA-700FDA3F3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E75D00-2D53-666B-B26D-0737016F1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D3EE16-1CFC-773D-D8F7-C33B679B0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9FFBDC-C905-8816-4EDE-9BCE79C956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510144-3FC3-A1E6-8AFD-6D4185847A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330848-6B13-D96B-52C5-E3CA817D9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C3CA-E17A-114F-A1D0-F188FC2153A9}" type="datetimeFigureOut">
              <a:rPr lang="en-US" smtClean="0"/>
              <a:t>9/15/23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AC1B2D-F19A-B743-701D-F8A36160C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E1742F-B22A-1526-338A-BBDAA4B3C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AF6B-74E4-CD41-A14E-0C77E465B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D4B4E-6762-10E4-BB55-8EB8FF81F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8F462-C359-B367-AEFD-FDCFDECB7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C3CA-E17A-114F-A1D0-F188FC2153A9}" type="datetimeFigureOut">
              <a:rPr lang="en-US" smtClean="0"/>
              <a:t>9/15/23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4066C-DE44-2B06-32A4-F89D378FC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D87C57-9B2F-0C22-F3CC-CFD4A9621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AF6B-74E4-CD41-A14E-0C77E465B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472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3A6EAD-9D5F-4E06-C82D-BA56D52E7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C3CA-E17A-114F-A1D0-F188FC2153A9}" type="datetimeFigureOut">
              <a:rPr lang="en-US" smtClean="0"/>
              <a:t>9/15/23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70A0BA-4001-9BC8-6D17-1676A3E4B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CC249-B42E-D9CF-EBEE-DD02B1AD0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AF6B-74E4-CD41-A14E-0C77E465B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34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2A6B-3D6A-E708-8DC2-19125E4DE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ED407-8BEC-614A-9090-2EF1916D9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D9E11-CD28-0121-2490-295555354D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DD2D71-1019-E1D6-0433-534603D46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C3CA-E17A-114F-A1D0-F188FC2153A9}" type="datetimeFigureOut">
              <a:rPr lang="en-US" smtClean="0"/>
              <a:t>9/15/23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DF6C7C-51EF-1C73-EB23-723D5B44F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0803DC-1F5C-B4F4-A5F6-AB47BF1BD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AF6B-74E4-CD41-A14E-0C77E465B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4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CBACA-B61B-4D5E-2A8F-AB9508A3D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421D4D-6DF3-9C28-8880-CA2C94EA3B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67214-A038-0506-71B3-64709F0E2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250DC6-9ADE-5F71-D12B-0227521FD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C3CA-E17A-114F-A1D0-F188FC2153A9}" type="datetimeFigureOut">
              <a:rPr lang="en-US" smtClean="0"/>
              <a:t>9/15/23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C16058-3AC3-EEE8-4418-7DD1CC5E9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782459-AF97-089D-1C4B-C0B414DE1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AF6B-74E4-CD41-A14E-0C77E465B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34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F53AE7-79A7-6ACF-A030-3E005C14A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9EF7CD-1960-3393-ACBE-65028803E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E1726-FF7A-5B2C-2A69-03FF191830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CC3CA-E17A-114F-A1D0-F188FC2153A9}" type="datetimeFigureOut">
              <a:rPr lang="en-US" smtClean="0"/>
              <a:t>9/15/23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B2BCD-F417-DCD6-F5AA-F097B89180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50232-856A-D880-297C-71E03EADD9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4AF6B-74E4-CD41-A14E-0C77E465B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0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C2E70-7D5A-3AA3-2719-F960D794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47675" y="1958190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Betting 100% Online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In A Luxury Market</a:t>
            </a:r>
          </a:p>
        </p:txBody>
      </p:sp>
      <p:pic>
        <p:nvPicPr>
          <p:cNvPr id="7" name="Picture 6" descr="A white text on a blue background&#10;&#10;Description automatically generated">
            <a:extLst>
              <a:ext uri="{FF2B5EF4-FFF2-40B4-BE49-F238E27FC236}">
                <a16:creationId xmlns:a16="http://schemas.microsoft.com/office/drawing/2014/main" id="{6FC4C40D-3757-6A77-4E1B-4383C2D89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675" y="842159"/>
            <a:ext cx="3613150" cy="111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71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DE490-C130-DB52-F538-56EF582DF7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Thank You For Listening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91A0DD-154D-A8F0-B196-1C08510606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Any Questions? </a:t>
            </a:r>
          </a:p>
        </p:txBody>
      </p:sp>
    </p:spTree>
    <p:extLst>
      <p:ext uri="{BB962C8B-B14F-4D97-AF65-F5344CB8AC3E}">
        <p14:creationId xmlns:p14="http://schemas.microsoft.com/office/powerpoint/2010/main" val="3017991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storefront with a sign on it&#10;&#10;Description automatically generated">
            <a:extLst>
              <a:ext uri="{FF2B5EF4-FFF2-40B4-BE49-F238E27FC236}">
                <a16:creationId xmlns:a16="http://schemas.microsoft.com/office/drawing/2014/main" id="{B2EF8BA9-3322-9747-87ED-3CF4234B7D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788945-FD43-BB39-B364-BEF188859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Our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8F667-6924-C281-3DAD-8F1AF1EE30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Opened in 1946</a:t>
            </a:r>
          </a:p>
          <a:p>
            <a:r>
              <a:rPr lang="en-US" sz="2000"/>
              <a:t>Luxury pen specialists</a:t>
            </a:r>
          </a:p>
          <a:p>
            <a:r>
              <a:rPr lang="en-US" sz="2000"/>
              <a:t>Oldest pen retailer in the UK</a:t>
            </a:r>
          </a:p>
          <a:p>
            <a:r>
              <a:rPr lang="en-US" sz="2000"/>
              <a:t>20 stores including 4 in London</a:t>
            </a:r>
          </a:p>
          <a:p>
            <a:r>
              <a:rPr lang="en-US" sz="2000"/>
              <a:t>15 concessions</a:t>
            </a:r>
          </a:p>
          <a:p>
            <a:r>
              <a:rPr lang="en-US" sz="2000"/>
              <a:t>5 stores in Airports </a:t>
            </a:r>
          </a:p>
          <a:p>
            <a:r>
              <a:rPr lang="en-US" sz="2000"/>
              <a:t>200 staff members 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149012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587F8-7D7C-C262-807D-BD8D11636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921823"/>
            <a:ext cx="4937937" cy="11471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Our Stores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A store with a display of electronics&#10;&#10;Description automatically generated with medium confidence">
            <a:extLst>
              <a:ext uri="{FF2B5EF4-FFF2-40B4-BE49-F238E27FC236}">
                <a16:creationId xmlns:a16="http://schemas.microsoft.com/office/drawing/2014/main" id="{25EE704A-CD38-FB93-ECBB-D8C10F23AE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246572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4" name="Picture 3" descr="A storefront with a sign on it&#10;&#10;Description automatically generated">
            <a:extLst>
              <a:ext uri="{FF2B5EF4-FFF2-40B4-BE49-F238E27FC236}">
                <a16:creationId xmlns:a16="http://schemas.microsoft.com/office/drawing/2014/main" id="{E2DFE444-FD33-C09E-BBA2-02049457CC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1" y="2288330"/>
            <a:ext cx="356463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34" name="Oval 30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07" y="303879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109" y="2382976"/>
            <a:ext cx="1920240" cy="19202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display case in a store&#10;&#10;Description automatically generated">
            <a:extLst>
              <a:ext uri="{FF2B5EF4-FFF2-40B4-BE49-F238E27FC236}">
                <a16:creationId xmlns:a16="http://schemas.microsoft.com/office/drawing/2014/main" id="{61FA88C3-893A-7D7F-6AFB-791C167031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9701" y="2547568"/>
            <a:ext cx="1591056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6" name="Picture 5" descr="A store front with a sign&#10;&#10;Description automatically generated">
            <a:extLst>
              <a:ext uri="{FF2B5EF4-FFF2-40B4-BE49-F238E27FC236}">
                <a16:creationId xmlns:a16="http://schemas.microsoft.com/office/drawing/2014/main" id="{8189D59E-36FC-0ABE-3854-17AD789430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3799" y="468471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storefront with glass doors&#10;&#10;Description automatically generated">
            <a:extLst>
              <a:ext uri="{FF2B5EF4-FFF2-40B4-BE49-F238E27FC236}">
                <a16:creationId xmlns:a16="http://schemas.microsoft.com/office/drawing/2014/main" id="{F6B2AEB3-5D9E-966B-AA7E-1C9D9B7AD6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8761" y="-4330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A building with a red and white building&#10;&#10;Description automatically generated with medium confidence">
            <a:extLst>
              <a:ext uri="{FF2B5EF4-FFF2-40B4-BE49-F238E27FC236}">
                <a16:creationId xmlns:a16="http://schemas.microsoft.com/office/drawing/2014/main" id="{A61DA189-4217-38D6-8031-52641633BC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66221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2039F-38A6-CF48-DBD3-EE1052FD6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How Has Consumer Behavior Changed?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18B51-B51E-C89C-29AE-9C8BBB1421F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Online shopping sales have more than tripled in the last 10 years</a:t>
            </a:r>
          </a:p>
          <a:p>
            <a:r>
              <a:rPr lang="en-US" dirty="0">
                <a:solidFill>
                  <a:schemeClr val="bg1"/>
                </a:solidFill>
              </a:rPr>
              <a:t>After COVID, ecommerce sales surged and while many have returned to store shopping, 43% of consumers now buy products online rather than go back to stores. </a:t>
            </a:r>
          </a:p>
          <a:p>
            <a:r>
              <a:rPr lang="en-US" dirty="0">
                <a:solidFill>
                  <a:schemeClr val="bg1"/>
                </a:solidFill>
              </a:rPr>
              <a:t>22% of consumers now buy fashion products online as returning products has been made easier</a:t>
            </a:r>
          </a:p>
          <a:p>
            <a:r>
              <a:rPr lang="en-US" dirty="0">
                <a:solidFill>
                  <a:schemeClr val="bg1"/>
                </a:solidFill>
              </a:rPr>
              <a:t>17,125 stores closed last year </a:t>
            </a:r>
          </a:p>
          <a:p>
            <a:endParaRPr lang="en-US" dirty="0"/>
          </a:p>
        </p:txBody>
      </p:sp>
      <p:pic>
        <p:nvPicPr>
          <p:cNvPr id="6" name="Content Placeholder 5" descr="A graph with red and blue lines and a line with a red line&#10;&#10;Description automatically generated">
            <a:extLst>
              <a:ext uri="{FF2B5EF4-FFF2-40B4-BE49-F238E27FC236}">
                <a16:creationId xmlns:a16="http://schemas.microsoft.com/office/drawing/2014/main" id="{2C086E5D-6C07-1B1B-1670-88AF9A2AF3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199" y="1825625"/>
            <a:ext cx="5553445" cy="4078267"/>
          </a:xfrm>
        </p:spPr>
      </p:pic>
    </p:spTree>
    <p:extLst>
      <p:ext uri="{BB962C8B-B14F-4D97-AF65-F5344CB8AC3E}">
        <p14:creationId xmlns:p14="http://schemas.microsoft.com/office/powerpoint/2010/main" val="1520680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3023"/>
              </a:schemeClr>
            </a:gs>
            <a:gs pos="50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torefront with glass doors&#10;&#10;Description automatically generated">
            <a:extLst>
              <a:ext uri="{FF2B5EF4-FFF2-40B4-BE49-F238E27FC236}">
                <a16:creationId xmlns:a16="http://schemas.microsoft.com/office/drawing/2014/main" id="{E71150B2-F274-9DCB-C32C-0E7C189BC7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75D288-F760-D77D-0BC5-C51B4BE3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Why We Started Closing Down The Stores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AC042-0A2B-A298-4994-6937E87ED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 dirty="0"/>
              <a:t>Increased rent (38% increase in London)</a:t>
            </a:r>
          </a:p>
          <a:p>
            <a:r>
              <a:rPr lang="en-US" sz="2000" dirty="0"/>
              <a:t>Increased rates (10% in ten years)</a:t>
            </a:r>
          </a:p>
          <a:p>
            <a:r>
              <a:rPr lang="en-US" sz="2000" dirty="0"/>
              <a:t>Technology changes made pens more niche</a:t>
            </a:r>
          </a:p>
          <a:p>
            <a:r>
              <a:rPr lang="en-US" sz="2000" dirty="0"/>
              <a:t>Buying </a:t>
            </a:r>
            <a:r>
              <a:rPr lang="en-US" sz="2000" dirty="0" err="1"/>
              <a:t>behaviour</a:t>
            </a:r>
            <a:r>
              <a:rPr lang="en-US" sz="2000" dirty="0"/>
              <a:t> showed an increasing shift towards online shopping</a:t>
            </a:r>
          </a:p>
          <a:p>
            <a:r>
              <a:rPr lang="en-US" sz="2000" dirty="0"/>
              <a:t>The most recent closures saved over £150,000 a year in rent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55388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4731E-6FEA-9705-14E5-F1B52C7BD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Challenges we have faced with closing the stores and how we overcame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68C9A-2F1A-AE43-62CB-5E727D4B63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Customers want to see/hold high value products before purchasing</a:t>
            </a:r>
          </a:p>
          <a:p>
            <a:r>
              <a:rPr lang="en-US" dirty="0">
                <a:solidFill>
                  <a:schemeClr val="bg1"/>
                </a:solidFill>
              </a:rPr>
              <a:t>Certain suppliers only allow retailers with stores</a:t>
            </a:r>
          </a:p>
          <a:p>
            <a:r>
              <a:rPr lang="en-US" dirty="0">
                <a:solidFill>
                  <a:schemeClr val="bg1"/>
                </a:solidFill>
              </a:rPr>
              <a:t>Customers sometimes want to talk to people directly</a:t>
            </a:r>
          </a:p>
          <a:p>
            <a:r>
              <a:rPr lang="en-US" dirty="0">
                <a:solidFill>
                  <a:schemeClr val="bg1"/>
                </a:solidFill>
              </a:rPr>
              <a:t>Perception that the company is failing if it closes down the stores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0E43F3-3B0D-EE38-AD92-B014D18CE1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Improved imagery with graphic designer </a:t>
            </a:r>
          </a:p>
          <a:p>
            <a:r>
              <a:rPr lang="en-US" dirty="0">
                <a:solidFill>
                  <a:schemeClr val="bg1"/>
                </a:solidFill>
              </a:rPr>
              <a:t>Improved marketing on specific brand to increase sales for the brand</a:t>
            </a:r>
          </a:p>
          <a:p>
            <a:r>
              <a:rPr lang="en-US" dirty="0">
                <a:solidFill>
                  <a:schemeClr val="bg1"/>
                </a:solidFill>
              </a:rPr>
              <a:t>Avoided the use of chat bots and used actual people</a:t>
            </a:r>
          </a:p>
          <a:p>
            <a:r>
              <a:rPr lang="en-US" dirty="0">
                <a:solidFill>
                  <a:schemeClr val="bg1"/>
                </a:solidFill>
              </a:rPr>
              <a:t>Increase brand awareness by increasing presence in different markets, to different demographics. </a:t>
            </a:r>
          </a:p>
        </p:txBody>
      </p:sp>
    </p:spTree>
    <p:extLst>
      <p:ext uri="{BB962C8B-B14F-4D97-AF65-F5344CB8AC3E}">
        <p14:creationId xmlns:p14="http://schemas.microsoft.com/office/powerpoint/2010/main" val="1276447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fountain pen on a tablet&#10;&#10;Description automatically generated">
            <a:extLst>
              <a:ext uri="{FF2B5EF4-FFF2-40B4-BE49-F238E27FC236}">
                <a16:creationId xmlns:a16="http://schemas.microsoft.com/office/drawing/2014/main" id="{38E6688F-2750-7C86-0DE9-4DC7BB6E34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A4E190-A74E-45A3-98C2-9331A2B62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71570"/>
            <a:ext cx="5155261" cy="40720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How Closing The Stores Has Benefitted The Pen 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56263-3ED7-0605-BCE1-D357D63EF8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88022" y="671519"/>
            <a:ext cx="5803978" cy="507209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 dirty="0">
                <a:solidFill>
                  <a:srgbClr val="FFFFFF"/>
                </a:solidFill>
              </a:rPr>
              <a:t>Considerably lower costs</a:t>
            </a:r>
          </a:p>
          <a:p>
            <a:pPr lvl="1"/>
            <a:r>
              <a:rPr lang="en-US" sz="1900" dirty="0">
                <a:solidFill>
                  <a:srgbClr val="FFFFFF"/>
                </a:solidFill>
              </a:rPr>
              <a:t>Rent</a:t>
            </a:r>
          </a:p>
          <a:p>
            <a:pPr lvl="1"/>
            <a:r>
              <a:rPr lang="en-US" sz="1900" dirty="0">
                <a:solidFill>
                  <a:srgbClr val="FFFFFF"/>
                </a:solidFill>
              </a:rPr>
              <a:t>Stock</a:t>
            </a:r>
          </a:p>
          <a:p>
            <a:pPr lvl="1"/>
            <a:r>
              <a:rPr lang="en-US" sz="1900" dirty="0">
                <a:solidFill>
                  <a:srgbClr val="FFFFFF"/>
                </a:solidFill>
              </a:rPr>
              <a:t>Rates </a:t>
            </a:r>
          </a:p>
          <a:p>
            <a:pPr lvl="1"/>
            <a:r>
              <a:rPr lang="en-US" sz="1900" dirty="0">
                <a:solidFill>
                  <a:srgbClr val="FFFFFF"/>
                </a:solidFill>
              </a:rPr>
              <a:t>Wages </a:t>
            </a:r>
          </a:p>
          <a:p>
            <a:r>
              <a:rPr lang="en-US" sz="1900" dirty="0">
                <a:solidFill>
                  <a:srgbClr val="FFFFFF"/>
                </a:solidFill>
              </a:rPr>
              <a:t>Cost effective expansion</a:t>
            </a:r>
          </a:p>
          <a:p>
            <a:r>
              <a:rPr lang="en-US" sz="1900" dirty="0">
                <a:solidFill>
                  <a:srgbClr val="FFFFFF"/>
                </a:solidFill>
              </a:rPr>
              <a:t>Increased customer reach</a:t>
            </a:r>
          </a:p>
          <a:p>
            <a:r>
              <a:rPr lang="en-US" sz="1900" dirty="0">
                <a:solidFill>
                  <a:srgbClr val="FFFFFF"/>
                </a:solidFill>
              </a:rPr>
              <a:t>Round the clock sales</a:t>
            </a:r>
          </a:p>
          <a:p>
            <a:r>
              <a:rPr lang="en-US" sz="1900" dirty="0">
                <a:solidFill>
                  <a:srgbClr val="FFFFFF"/>
                </a:solidFill>
              </a:rPr>
              <a:t>Ability to grow in other countries much quicker</a:t>
            </a:r>
          </a:p>
          <a:p>
            <a:r>
              <a:rPr lang="en-US" sz="1900" dirty="0">
                <a:solidFill>
                  <a:srgbClr val="FFFFFF"/>
                </a:solidFill>
              </a:rPr>
              <a:t>Greater profit margins</a:t>
            </a:r>
          </a:p>
          <a:p>
            <a:r>
              <a:rPr lang="en-US" sz="1900" dirty="0">
                <a:solidFill>
                  <a:srgbClr val="FFFFFF"/>
                </a:solidFill>
              </a:rPr>
              <a:t>Lower risk</a:t>
            </a:r>
          </a:p>
          <a:p>
            <a:r>
              <a:rPr lang="en-US" sz="1900" dirty="0">
                <a:solidFill>
                  <a:srgbClr val="FFFFFF"/>
                </a:solidFill>
              </a:rPr>
              <a:t>Problem solving became much easier when everything is centralized 				</a:t>
            </a:r>
          </a:p>
        </p:txBody>
      </p:sp>
    </p:spTree>
    <p:extLst>
      <p:ext uri="{BB962C8B-B14F-4D97-AF65-F5344CB8AC3E}">
        <p14:creationId xmlns:p14="http://schemas.microsoft.com/office/powerpoint/2010/main" val="4046243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369CA-6EF2-BAD3-93B7-946B0DB6E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How our fulfillment strategy has changed?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EA9C67-F920-9AC3-64FC-D4B0A1B14F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Previous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A4C61-B1D7-6997-61F0-A181BA2101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Large warehouse for own brand products</a:t>
            </a:r>
          </a:p>
          <a:p>
            <a:r>
              <a:rPr lang="en-US" dirty="0">
                <a:solidFill>
                  <a:schemeClr val="bg1"/>
                </a:solidFill>
              </a:rPr>
              <a:t> Suppliers sent stock directly to stores</a:t>
            </a:r>
          </a:p>
          <a:p>
            <a:r>
              <a:rPr lang="en-US" dirty="0">
                <a:solidFill>
                  <a:schemeClr val="bg1"/>
                </a:solidFill>
              </a:rPr>
              <a:t>Large fulfillment team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B6DCB2-202F-4FB6-0DC5-6EC73248EF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Current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47AAB1-8EA4-8F13-9C14-0A30032F9E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7" y="2505075"/>
            <a:ext cx="5183188" cy="368458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Small warehouse </a:t>
            </a:r>
          </a:p>
          <a:p>
            <a:r>
              <a:rPr lang="en-US" dirty="0">
                <a:solidFill>
                  <a:schemeClr val="bg1"/>
                </a:solidFill>
              </a:rPr>
              <a:t>Dropship integration with stock management system</a:t>
            </a:r>
          </a:p>
          <a:p>
            <a:r>
              <a:rPr lang="en-US" dirty="0">
                <a:solidFill>
                  <a:schemeClr val="bg1"/>
                </a:solidFill>
              </a:rPr>
              <a:t>Small fulfillment team</a:t>
            </a:r>
          </a:p>
          <a:p>
            <a:r>
              <a:rPr lang="en-US" dirty="0">
                <a:solidFill>
                  <a:schemeClr val="bg1"/>
                </a:solidFill>
              </a:rPr>
              <a:t>Efficient system allowing same day dispatch up to 3:30pm</a:t>
            </a:r>
          </a:p>
          <a:p>
            <a:r>
              <a:rPr lang="en-US" dirty="0">
                <a:solidFill>
                  <a:schemeClr val="bg1"/>
                </a:solidFill>
              </a:rPr>
              <a:t>Much more accurate stock control</a:t>
            </a:r>
          </a:p>
        </p:txBody>
      </p:sp>
    </p:spTree>
    <p:extLst>
      <p:ext uri="{BB962C8B-B14F-4D97-AF65-F5344CB8AC3E}">
        <p14:creationId xmlns:p14="http://schemas.microsoft.com/office/powerpoint/2010/main" val="1176571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rgbClr val="192D4F"/>
            </a:gs>
            <a:gs pos="100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0F173-F376-0487-0539-9D6A491DD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anchor="t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What Is Next For The Pen Shop?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AE109-2248-9505-37C1-58896DCED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551176"/>
            <a:ext cx="4085665" cy="359120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Branching out into international markets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The return of our ‘own brand’ products</a:t>
            </a:r>
          </a:p>
          <a:p>
            <a:r>
              <a:rPr lang="en-US" sz="2000" dirty="0">
                <a:solidFill>
                  <a:schemeClr val="bg1"/>
                </a:solidFill>
              </a:rPr>
              <a:t>Selling on multiple channels</a:t>
            </a:r>
          </a:p>
          <a:p>
            <a:r>
              <a:rPr lang="en-US" sz="2000" dirty="0">
                <a:solidFill>
                  <a:schemeClr val="bg1"/>
                </a:solidFill>
              </a:rPr>
              <a:t>Becoming market leader on personalized pens</a:t>
            </a:r>
          </a:p>
          <a:p>
            <a:r>
              <a:rPr lang="en-US" sz="2000" dirty="0">
                <a:solidFill>
                  <a:schemeClr val="bg1"/>
                </a:solidFill>
              </a:rPr>
              <a:t>Relaunch The Pen Shop Pen Amnesty Charity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 descr="A close-up of several pens&#10;&#10;Description automatically generated">
            <a:extLst>
              <a:ext uri="{FF2B5EF4-FFF2-40B4-BE49-F238E27FC236}">
                <a16:creationId xmlns:a16="http://schemas.microsoft.com/office/drawing/2014/main" id="{7A73D349-21BD-019F-2224-C8489773E9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>
          <a:xfrm>
            <a:off x="5629275" y="10"/>
            <a:ext cx="6563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33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400</Words>
  <Application>Microsoft Macintosh PowerPoint</Application>
  <PresentationFormat>Widescreen</PresentationFormat>
  <Paragraphs>66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Betting 100% Online In A Luxury Market</vt:lpstr>
      <vt:lpstr>Our History</vt:lpstr>
      <vt:lpstr>Our Stores</vt:lpstr>
      <vt:lpstr>How Has Consumer Behavior Changed?</vt:lpstr>
      <vt:lpstr>Why We Started Closing Down The Stores</vt:lpstr>
      <vt:lpstr>Challenges we have faced with closing the stores and how we overcame it</vt:lpstr>
      <vt:lpstr>How Closing The Stores Has Benefitted The Pen Shop</vt:lpstr>
      <vt:lpstr>How our fulfillment strategy has changed?</vt:lpstr>
      <vt:lpstr>What Is Next For The Pen Shop?</vt:lpstr>
      <vt:lpstr>Thank You For Listening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Betting 100% Online In A Luxury Market</dc:title>
  <dc:creator>Will McClymont</dc:creator>
  <cp:lastModifiedBy>Will McClymont</cp:lastModifiedBy>
  <cp:revision>9</cp:revision>
  <dcterms:created xsi:type="dcterms:W3CDTF">2023-08-28T13:53:36Z</dcterms:created>
  <dcterms:modified xsi:type="dcterms:W3CDTF">2023-09-15T00:59:29Z</dcterms:modified>
</cp:coreProperties>
</file>