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87" r:id="rId38"/>
    <p:sldId id="293" r:id="rId39"/>
  </p:sldIdLst>
  <p:sldSz cx="24384000" cy="13716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7837714" rtl="0" fontAlgn="auto" latinLnBrk="0" hangingPunct="0">
      <a:lnSpc>
        <a:spcPct val="110000"/>
      </a:lnSpc>
      <a:spcBef>
        <a:spcPts val="1500"/>
      </a:spcBef>
      <a:spcAft>
        <a:spcPts val="0"/>
      </a:spcAft>
      <a:buClrTx/>
      <a:buSzTx/>
      <a:buFontTx/>
      <a:buNone/>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1pPr>
    <a:lvl2pPr marL="269080" marR="0" indent="-228600" algn="l" defTabSz="7837714" rtl="0" fontAlgn="auto" latinLnBrk="0" hangingPunct="0">
      <a:lnSpc>
        <a:spcPct val="110000"/>
      </a:lnSpc>
      <a:spcBef>
        <a:spcPts val="1500"/>
      </a:spcBef>
      <a:spcAft>
        <a:spcPts val="0"/>
      </a:spcAft>
      <a:buClrTx/>
      <a:buSzPct val="12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2pPr>
    <a:lvl3pPr marL="266700" marR="0" indent="-228600" algn="l" defTabSz="7837714" rtl="0" fontAlgn="auto" latinLnBrk="0" hangingPunct="0">
      <a:lnSpc>
        <a:spcPct val="110000"/>
      </a:lnSpc>
      <a:spcBef>
        <a:spcPts val="1500"/>
      </a:spcBef>
      <a:spcAft>
        <a:spcPts val="0"/>
      </a:spcAft>
      <a:buClrTx/>
      <a:buSzPct val="119999"/>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3pPr>
    <a:lvl4pPr marL="266700" marR="0" indent="-2286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4pPr>
    <a:lvl5pPr marL="368300" marR="0" indent="-3302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5pPr>
    <a:lvl6pPr marL="368300" marR="0" indent="-3302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6pPr>
    <a:lvl7pPr marL="368300" marR="0" indent="-3302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7pPr>
    <a:lvl8pPr marL="368300" marR="0" indent="-3302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8pPr>
    <a:lvl9pPr marL="368300" marR="0" indent="-330200" algn="l" defTabSz="7837714" rtl="0" fontAlgn="auto" latinLnBrk="0" hangingPunct="0">
      <a:lnSpc>
        <a:spcPct val="110000"/>
      </a:lnSpc>
      <a:spcBef>
        <a:spcPts val="1500"/>
      </a:spcBef>
      <a:spcAft>
        <a:spcPts val="0"/>
      </a:spcAft>
      <a:buClrTx/>
      <a:buSzPct val="100000"/>
      <a:buFontTx/>
      <a:buChar char="-"/>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FFFFFF"/>
        </a:fontRef>
        <a:srgbClr val="FFFFFF"/>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FFFFFF"/>
        </a:fontRef>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a:fontRef idx="minor">
          <a:srgbClr val="FFFFFF"/>
        </a:fontRef>
        <a:srgbClr val="FFFFFF"/>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a:fontRef idx="minor">
          <a:srgbClr val="FFFFFF"/>
        </a:fontRef>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a:fontRef idx="minor">
          <a:srgbClr val="FFFFFF"/>
        </a:fontRef>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F8F8F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noFill/>
              <a:miter lim="400000"/>
            </a:ln>
          </a:insideH>
          <a:insideV>
            <a:ln w="12700" cap="flat">
              <a:noFill/>
              <a:miter lim="400000"/>
            </a:ln>
          </a:insideV>
        </a:tcBdr>
        <a:fill>
          <a:solidFill>
            <a:srgbClr val="3CE3C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p:restoredTop sz="69796"/>
  </p:normalViewPr>
  <p:slideViewPr>
    <p:cSldViewPr snapToGrid="0">
      <p:cViewPr varScale="1">
        <p:scale>
          <a:sx n="43" d="100"/>
          <a:sy n="43" d="100"/>
        </p:scale>
        <p:origin x="208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2286000" y="514350"/>
            <a:ext cx="4572000" cy="2571750"/>
          </a:xfrm>
          <a:prstGeom prst="rect">
            <a:avLst/>
          </a:prstGeom>
        </p:spPr>
        <p:txBody>
          <a:bodyPr/>
          <a:lstStyle/>
          <a:p>
            <a:endParaRPr/>
          </a:p>
        </p:txBody>
      </p:sp>
      <p:sp>
        <p:nvSpPr>
          <p:cNvPr id="189" name="Shape 189"/>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00100" latinLnBrk="0">
      <a:defRPr sz="3000">
        <a:latin typeface="+mn-lt"/>
        <a:ea typeface="+mn-ea"/>
        <a:cs typeface="+mn-cs"/>
        <a:sym typeface="Helvetica"/>
      </a:defRPr>
    </a:lvl1pPr>
    <a:lvl2pPr indent="228600" defTabSz="800100" latinLnBrk="0">
      <a:defRPr sz="3000">
        <a:latin typeface="+mn-lt"/>
        <a:ea typeface="+mn-ea"/>
        <a:cs typeface="+mn-cs"/>
        <a:sym typeface="Helvetica"/>
      </a:defRPr>
    </a:lvl2pPr>
    <a:lvl3pPr indent="457200" defTabSz="800100" latinLnBrk="0">
      <a:defRPr sz="3000">
        <a:latin typeface="+mn-lt"/>
        <a:ea typeface="+mn-ea"/>
        <a:cs typeface="+mn-cs"/>
        <a:sym typeface="Helvetica"/>
      </a:defRPr>
    </a:lvl3pPr>
    <a:lvl4pPr indent="685800" defTabSz="800100" latinLnBrk="0">
      <a:defRPr sz="3000">
        <a:latin typeface="+mn-lt"/>
        <a:ea typeface="+mn-ea"/>
        <a:cs typeface="+mn-cs"/>
        <a:sym typeface="Helvetica"/>
      </a:defRPr>
    </a:lvl4pPr>
    <a:lvl5pPr indent="914400" defTabSz="800100" latinLnBrk="0">
      <a:defRPr sz="3000">
        <a:latin typeface="+mn-lt"/>
        <a:ea typeface="+mn-ea"/>
        <a:cs typeface="+mn-cs"/>
        <a:sym typeface="Helvetica"/>
      </a:defRPr>
    </a:lvl5pPr>
    <a:lvl6pPr indent="1143000" defTabSz="800100" latinLnBrk="0">
      <a:defRPr sz="3000">
        <a:latin typeface="+mn-lt"/>
        <a:ea typeface="+mn-ea"/>
        <a:cs typeface="+mn-cs"/>
        <a:sym typeface="Helvetica"/>
      </a:defRPr>
    </a:lvl6pPr>
    <a:lvl7pPr indent="1371600" defTabSz="800100" latinLnBrk="0">
      <a:defRPr sz="3000">
        <a:latin typeface="+mn-lt"/>
        <a:ea typeface="+mn-ea"/>
        <a:cs typeface="+mn-cs"/>
        <a:sym typeface="Helvetica"/>
      </a:defRPr>
    </a:lvl7pPr>
    <a:lvl8pPr indent="1600200" defTabSz="800100" latinLnBrk="0">
      <a:defRPr sz="3000">
        <a:latin typeface="+mn-lt"/>
        <a:ea typeface="+mn-ea"/>
        <a:cs typeface="+mn-cs"/>
        <a:sym typeface="Helvetica"/>
      </a:defRPr>
    </a:lvl8pPr>
    <a:lvl9pPr indent="1828800" defTabSz="800100" latinLnBrk="0">
      <a:defRPr sz="30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305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2286000" y="514350"/>
            <a:ext cx="4572000" cy="257175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r>
              <a:t>Institute of practitioners in advertising report. Single engagement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1976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231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998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290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2286000" y="514350"/>
            <a:ext cx="4572000" cy="257175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Brand essence = core motivation</a:t>
            </a:r>
          </a:p>
          <a:p>
            <a:r>
              <a:t>Disney = magical / Volvo = Safe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8972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2286000" y="514350"/>
            <a:ext cx="4572000" cy="257175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Providing this in electronic form enables individuals to be candid and honest in their responses which is critical to the success of the process.</a:t>
            </a:r>
          </a:p>
          <a:p>
            <a:r>
              <a:t>Once we have collated and analysed the results we will present back a working document where we have completed with the results and consensus from the questions asked.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2286000" y="514350"/>
            <a:ext cx="4572000" cy="257175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Providing this in electronic form enables individuals to be candid and honest in their responses which is critical to the success of the process.</a:t>
            </a:r>
          </a:p>
          <a:p>
            <a:r>
              <a:t>Once we have collated and analysed the results we will present back a working document where we have completed with the results and consensus from the questions asked.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2286000" y="514350"/>
            <a:ext cx="4572000" cy="257175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Candid and honest in their responses which is critical to the success of the process.</a:t>
            </a: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6627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2286000" y="514350"/>
            <a:ext cx="4572000" cy="257175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The first test relates to the Carl Jung ‘personality archetype wheel’. Spectrum of powerful character values/traits that helped us to identify where you sit on the archetype wheel. </a:t>
            </a:r>
          </a:p>
          <a:p>
            <a:r>
              <a:t>Answers helped us to identify what your brand values and personality and trust cues are. Primary and secondary archetype. </a:t>
            </a:r>
          </a:p>
          <a:p>
            <a:r>
              <a:t>Magician: Disney, Tesla, Lurpak</a:t>
            </a:r>
            <a:br/>
            <a:r>
              <a:t>Outlaw: Harley, Marmite, Bewdog</a:t>
            </a:r>
            <a:br/>
            <a:r>
              <a:t>Regular guy: Gap, Ford, Lynx</a:t>
            </a:r>
          </a:p>
          <a:p>
            <a:endParaRPr/>
          </a:p>
          <a:p>
            <a:r>
              <a:t>Opposites test</a:t>
            </a:r>
          </a:p>
          <a:p>
            <a:r>
              <a:t>Our ‘opposites test’ forces responders to take a clear stance on the brand personality. Ensure your brand is focused and stands out. </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2286000" y="514350"/>
            <a:ext cx="4572000" cy="257175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Test 1: Brand Essence Territory test</a:t>
            </a:r>
          </a:p>
          <a:p>
            <a:r>
              <a:t>By Jennifer Aaker – American social psychologist and professor of marketing at the Stanford Graduate School of Business. It is a cognitive framework for understanding which core dimension your brand sits within which will drive how customers will relate to your brand.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2286000" y="514350"/>
            <a:ext cx="4572000" cy="2571750"/>
          </a:xfrm>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Test 1: Brand Essence Territory test</a:t>
            </a:r>
          </a:p>
          <a:p>
            <a:r>
              <a:t>By Jennifer Aaker – American social psychologist and professor of marketing at the Stanford Graduate School of Business. It is a cognitive framework for understanding which core dimension your brand sits within which will drive how customers will relate to your brand.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2286000" y="514350"/>
            <a:ext cx="4572000" cy="257175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Test 1: Brand Essence Territory test</a:t>
            </a:r>
          </a:p>
          <a:p>
            <a:r>
              <a:t>By Jennifer Aaker – American social psychologist and professor of marketing at the Stanford Graduate School of Business. It is a cognitive framework for understanding which core dimension your brand sits within which will drive how customers will relate to your brand.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2286000" y="514350"/>
            <a:ext cx="4572000" cy="257175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Test 1: Brand Essence Territory test</a:t>
            </a:r>
          </a:p>
          <a:p>
            <a:r>
              <a:t>By Jennifer Aaker – American social psychologist and professor of marketing at the Stanford Graduate School of Business. It is a cognitive framework for understanding which core dimension your brand sits within which will drive how customers will relate to your brand.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704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2286000" y="514350"/>
            <a:ext cx="4572000" cy="257175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B2C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2286000" y="514350"/>
            <a:ext cx="4572000" cy="257175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r>
              <a:t>B2C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2286000" y="514350"/>
            <a:ext cx="4572000" cy="257175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2286000" y="514350"/>
            <a:ext cx="4572000" cy="257175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dirty="0"/>
              <a:t>Informed all comms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2286000" y="514350"/>
            <a:ext cx="4572000" cy="257175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845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5596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2286000" y="514350"/>
            <a:ext cx="4572000" cy="257175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B2C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4847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2286000" y="514350"/>
            <a:ext cx="4572000" cy="257175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r>
              <a:t>Photography &amp; Packaging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xfrm>
            <a:off x="2286000" y="514350"/>
            <a:ext cx="4572000" cy="2571750"/>
          </a:xfrm>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t>Informed all comms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xfrm>
            <a:off x="2286000" y="514350"/>
            <a:ext cx="4572000" cy="2571750"/>
          </a:xfrm>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Hand drawn icons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xfrm>
            <a:off x="2286000" y="514350"/>
            <a:ext cx="4572000" cy="2571750"/>
          </a:xfrm>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r>
              <a:rPr dirty="0"/>
              <a:t>Declare war: Overt or public? How would it champion the consumer? How would you rally your troops in your </a:t>
            </a:r>
            <a:r>
              <a:rPr dirty="0" err="1"/>
              <a:t>organisation</a:t>
            </a:r>
            <a:r>
              <a:rPr dirty="0"/>
              <a:t>? What would you do if they fought back?</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064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2286000" y="514350"/>
            <a:ext cx="4572000" cy="2571750"/>
          </a:xfrm>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2286000" y="514350"/>
            <a:ext cx="4572000" cy="257175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2286000" y="514350"/>
            <a:ext cx="4572000" cy="257175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2286000" y="514350"/>
            <a:ext cx="4572000" cy="2571750"/>
          </a:xfrm>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2286000" y="514350"/>
            <a:ext cx="4572000" cy="257175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lvl1pPr>
              <a:defRPr sz="2800"/>
            </a:lvl1pPr>
          </a:lstStyle>
          <a:p>
            <a:r>
              <a:rPr dirty="0"/>
              <a:t>Who are we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2286000" y="514350"/>
            <a:ext cx="4572000" cy="257175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marL="512884" indent="-512884">
              <a:buSzPct val="100000"/>
              <a:buAutoNum type="arabicPeriod"/>
            </a:pPr>
            <a:r>
              <a:rPr sz="1400" dirty="0"/>
              <a:t>Everyone is fighting in short term = price, features, PPC </a:t>
            </a:r>
            <a:r>
              <a:rPr sz="1400" dirty="0" err="1"/>
              <a:t>etc</a:t>
            </a:r>
            <a:r>
              <a:rPr sz="1400" dirty="0"/>
              <a:t> = expensive (discounting, bid price PPC </a:t>
            </a:r>
            <a:r>
              <a:rPr sz="1400" dirty="0" err="1"/>
              <a:t>etc</a:t>
            </a:r>
            <a:r>
              <a:rPr sz="1400" dirty="0"/>
              <a:t>). Cost per acquisition is high. </a:t>
            </a:r>
          </a:p>
          <a:p>
            <a:pPr marL="512884" indent="-512884">
              <a:buSzPct val="100000"/>
              <a:buAutoNum type="arabicPeriod"/>
            </a:pPr>
            <a:r>
              <a:rPr sz="1400" dirty="0"/>
              <a:t>Long term is slow burn but drives growth and profit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relishhq.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ver / Title Page reversed">
    <p:bg>
      <p:bgPr>
        <a:gradFill flip="none" rotWithShape="1">
          <a:gsLst>
            <a:gs pos="0">
              <a:srgbClr val="000000"/>
            </a:gs>
            <a:gs pos="55191">
              <a:srgbClr val="002437"/>
            </a:gs>
            <a:gs pos="100000">
              <a:srgbClr val="34000D"/>
            </a:gs>
          </a:gsLst>
          <a:lin ang="1200000" scaled="0"/>
        </a:gradFill>
        <a:effectLst/>
      </p:bgPr>
    </p:bg>
    <p:spTree>
      <p:nvGrpSpPr>
        <p:cNvPr id="1" name=""/>
        <p:cNvGrpSpPr/>
        <p:nvPr/>
      </p:nvGrpSpPr>
      <p:grpSpPr>
        <a:xfrm>
          <a:off x="0" y="0"/>
          <a:ext cx="0" cy="0"/>
          <a:chOff x="0" y="0"/>
          <a:chExt cx="0" cy="0"/>
        </a:xfrm>
      </p:grpSpPr>
      <p:pic>
        <p:nvPicPr>
          <p:cNvPr id="11" name="Comp 1.mov" descr="Comp 1.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12" name="Logo_relish_wo.pdf" descr="Logo_relish_wo.pdf"/>
          <p:cNvPicPr>
            <a:picLocks noChangeAspect="1"/>
          </p:cNvPicPr>
          <p:nvPr/>
        </p:nvPicPr>
        <p:blipFill>
          <a:blip r:embed="rId5"/>
          <a:stretch>
            <a:fillRect/>
          </a:stretch>
        </p:blipFill>
        <p:spPr>
          <a:xfrm>
            <a:off x="18148300" y="1748798"/>
            <a:ext cx="4444079" cy="2239002"/>
          </a:xfrm>
          <a:prstGeom prst="rect">
            <a:avLst/>
          </a:prstGeom>
          <a:ln w="12700">
            <a:miter lim="400000"/>
          </a:ln>
        </p:spPr>
      </p:pic>
      <p:sp>
        <p:nvSpPr>
          <p:cNvPr id="13" name="Presentation Name…"/>
          <p:cNvSpPr txBox="1"/>
          <p:nvPr/>
        </p:nvSpPr>
        <p:spPr>
          <a:xfrm>
            <a:off x="11009796" y="4692774"/>
            <a:ext cx="8149969" cy="3645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R="81279" indent="0" defTabSz="1815737">
              <a:lnSpc>
                <a:spcPts val="4600"/>
              </a:lnSpc>
              <a:spcBef>
                <a:spcPts val="0"/>
              </a:spcBef>
              <a:tabLst/>
              <a:defRPr sz="4700" spc="282">
                <a:solidFill>
                  <a:srgbClr val="FFFFFF"/>
                </a:solidFill>
                <a:uFill>
                  <a:solidFill>
                    <a:srgbClr val="32FDFF"/>
                  </a:solidFill>
                </a:uFill>
                <a:latin typeface="Fieldwork Hum Bold"/>
                <a:ea typeface="Fieldwork Hum Bold"/>
                <a:cs typeface="Fieldwork Hum Bold"/>
                <a:sym typeface="Fieldwork Hum Bold"/>
              </a:defRPr>
            </a:pPr>
            <a:r>
              <a:rPr b="1" i="0" dirty="0">
                <a:latin typeface="Helvetica" pitchFamily="2" charset="0"/>
              </a:rPr>
              <a:t>Presentation Name</a:t>
            </a:r>
          </a:p>
          <a:p>
            <a:pPr>
              <a:spcBef>
                <a:spcPts val="3000"/>
              </a:spcBef>
              <a:tabLst/>
              <a:defRPr sz="2600" spc="78">
                <a:solidFill>
                  <a:srgbClr val="FFFFFF"/>
                </a:solidFill>
                <a:latin typeface="Fieldwork Hum Bold"/>
                <a:ea typeface="Fieldwork Hum Bold"/>
                <a:cs typeface="Fieldwork Hum Bold"/>
                <a:sym typeface="Fieldwork Hum Bold"/>
              </a:defRPr>
            </a:pPr>
            <a:r>
              <a:rPr b="1" i="0" dirty="0">
                <a:latin typeface="Helvetica" pitchFamily="2" charset="0"/>
              </a:rPr>
              <a:t>Date</a:t>
            </a:r>
          </a:p>
        </p:txBody>
      </p:sp>
      <p:sp>
        <p:nvSpPr>
          <p:cNvPr id="14"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
                </p:tgtEl>
              </p:cMediaNode>
            </p:video>
            <p:seq concurrent="1" prevAc="none"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age">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PAGES">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1752600" y="1371600"/>
            <a:ext cx="9042416" cy="730351"/>
          </a:xfrm>
          <a:prstGeom prst="rect">
            <a:avLst/>
          </a:prstGeom>
        </p:spPr>
        <p:txBody>
          <a:bodyPr lIns="0" tIns="0" rIns="0" bIns="0" anchor="t">
            <a:noAutofit/>
          </a:bodyPr>
          <a:lstStyle>
            <a:lvl1pPr marR="81279" algn="l" defTabSz="1815737">
              <a:defRPr sz="4000" b="1" i="1" cap="all" spc="400">
                <a:uFill>
                  <a:solidFill>
                    <a:srgbClr val="32FDFF"/>
                  </a:solidFill>
                </a:uFill>
                <a:latin typeface="+mn-lt"/>
                <a:ea typeface="+mn-ea"/>
                <a:cs typeface="+mn-cs"/>
                <a:sym typeface="Helvetica"/>
              </a:defRPr>
            </a:lvl1pPr>
          </a:lstStyle>
          <a:p>
            <a:r>
              <a:t>Title Text</a:t>
            </a:r>
          </a:p>
        </p:txBody>
      </p:sp>
      <p:sp>
        <p:nvSpPr>
          <p:cNvPr id="119" name="Body Level One…"/>
          <p:cNvSpPr txBox="1">
            <a:spLocks noGrp="1"/>
          </p:cNvSpPr>
          <p:nvPr>
            <p:ph type="body" idx="1"/>
          </p:nvPr>
        </p:nvSpPr>
        <p:spPr>
          <a:xfrm>
            <a:off x="1778000" y="3642774"/>
            <a:ext cx="17255687" cy="8537847"/>
          </a:xfrm>
          <a:prstGeom prst="rect">
            <a:avLst/>
          </a:prstGeom>
        </p:spPr>
        <p:txBody>
          <a:bodyPr lIns="0" tIns="0" rIns="0" bIns="0" numCol="2" spcCol="862784">
            <a:noAutofit/>
          </a:bodyPr>
          <a:lstStyle>
            <a:lvl1pPr algn="l" defTabSz="7837714">
              <a:lnSpc>
                <a:spcPct val="110000"/>
              </a:lnSpc>
              <a:spcBef>
                <a:spcPts val="3000"/>
              </a:spcBef>
              <a:defRPr sz="4000" b="1">
                <a:uFill>
                  <a:solidFill>
                    <a:srgbClr val="FFFFFF"/>
                  </a:solidFill>
                </a:uFill>
                <a:latin typeface="+mn-lt"/>
                <a:ea typeface="+mn-ea"/>
                <a:cs typeface="+mn-cs"/>
                <a:sym typeface="Helvetica"/>
              </a:defRPr>
            </a:lvl1pPr>
            <a:lvl2pPr algn="l" defTabSz="7837714">
              <a:lnSpc>
                <a:spcPct val="110000"/>
              </a:lnSpc>
              <a:spcBef>
                <a:spcPts val="2000"/>
              </a:spcBef>
              <a:defRPr sz="2800">
                <a:uFill>
                  <a:solidFill>
                    <a:srgbClr val="FFFFFF"/>
                  </a:solidFill>
                </a:uFill>
                <a:latin typeface="+mn-lt"/>
                <a:ea typeface="+mn-ea"/>
                <a:cs typeface="+mn-cs"/>
                <a:sym typeface="Helvetica"/>
              </a:defRPr>
            </a:lvl2pPr>
            <a:lvl3pPr marL="228599" indent="-228599" algn="l" defTabSz="7837714">
              <a:lnSpc>
                <a:spcPct val="110000"/>
              </a:lnSpc>
              <a:spcBef>
                <a:spcPts val="1500"/>
              </a:spcBef>
              <a:buSzPct val="120000"/>
              <a:buChar char="-"/>
              <a:tabLst>
                <a:tab pos="266700" algn="l"/>
                <a:tab pos="520700" algn="l"/>
              </a:tabLst>
              <a:defRPr sz="2800">
                <a:uFill>
                  <a:solidFill>
                    <a:srgbClr val="FFFFFF"/>
                  </a:solidFill>
                </a:uFill>
                <a:latin typeface="+mn-lt"/>
                <a:ea typeface="+mn-ea"/>
                <a:cs typeface="+mn-cs"/>
                <a:sym typeface="Helvetica"/>
              </a:defRPr>
            </a:lvl3pPr>
            <a:lvl4pPr marL="425450" indent="-171450" algn="l" defTabSz="7837714">
              <a:lnSpc>
                <a:spcPct val="110000"/>
              </a:lnSpc>
              <a:spcBef>
                <a:spcPts val="1200"/>
              </a:spcBef>
              <a:buSzPct val="80000"/>
              <a:buChar char="-"/>
              <a:defRPr sz="2100">
                <a:uFill>
                  <a:solidFill>
                    <a:srgbClr val="FFFFFF"/>
                  </a:solidFill>
                </a:uFill>
                <a:latin typeface="+mn-lt"/>
                <a:ea typeface="+mn-ea"/>
                <a:cs typeface="+mn-cs"/>
                <a:sym typeface="Helvetica"/>
              </a:defRPr>
            </a:lvl4pPr>
            <a:lvl5pPr algn="l" defTabSz="7837714">
              <a:lnSpc>
                <a:spcPct val="120000"/>
              </a:lnSpc>
              <a:spcBef>
                <a:spcPts val="1500"/>
              </a:spcBef>
              <a:tabLst>
                <a:tab pos="266700" algn="l"/>
                <a:tab pos="520700" algn="l"/>
              </a:tabLst>
              <a:defRPr sz="2800">
                <a:uFill>
                  <a:solidFill>
                    <a:srgbClr val="FFFFFF"/>
                  </a:solidFill>
                </a:u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pic>
        <p:nvPicPr>
          <p:cNvPr id="120" name="Collider2020_Logo.pdf" descr="Collider2020_Log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39344" y="12750242"/>
            <a:ext cx="1905001" cy="312617"/>
          </a:xfrm>
          <a:prstGeom prst="rect">
            <a:avLst/>
          </a:prstGeom>
          <a:ln w="12700">
            <a:miter lim="400000"/>
          </a:ln>
        </p:spPr>
      </p:pic>
      <p:sp>
        <p:nvSpPr>
          <p:cNvPr id="121"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ivider Green">
    <p:bg>
      <p:bgPr>
        <a:solidFill>
          <a:srgbClr val="3CE3CC"/>
        </a:solidFill>
        <a:effectLst/>
      </p:bgPr>
    </p:bg>
    <p:spTree>
      <p:nvGrpSpPr>
        <p:cNvPr id="1" name=""/>
        <p:cNvGrpSpPr/>
        <p:nvPr/>
      </p:nvGrpSpPr>
      <p:grpSpPr>
        <a:xfrm>
          <a:off x="0" y="0"/>
          <a:ext cx="0" cy="0"/>
          <a:chOff x="0" y="0"/>
          <a:chExt cx="0" cy="0"/>
        </a:xfrm>
      </p:grpSpPr>
      <p:sp>
        <p:nvSpPr>
          <p:cNvPr id="128" name="Title Text"/>
          <p:cNvSpPr txBox="1">
            <a:spLocks noGrp="1"/>
          </p:cNvSpPr>
          <p:nvPr>
            <p:ph type="body" idx="21"/>
          </p:nvPr>
        </p:nvSpPr>
        <p:spPr>
          <a:xfrm>
            <a:off x="3472854" y="2682599"/>
            <a:ext cx="17438291" cy="8350802"/>
          </a:xfrm>
          <a:prstGeom prst="rect">
            <a:avLst/>
          </a:prstGeom>
        </p:spPr>
        <p:txBody>
          <a:bodyPr lIns="0" tIns="0" rIns="0" bIns="0" anchor="ctr">
            <a:noAutofit/>
          </a:bodyPr>
          <a:lstStyle>
            <a:lvl1pPr marR="81279" defTabSz="1815737">
              <a:lnSpc>
                <a:spcPct val="90000"/>
              </a:lnSpc>
              <a:defRPr sz="12900" b="0" i="0" cap="all" spc="774">
                <a:uFill>
                  <a:solidFill>
                    <a:srgbClr val="32FDFF"/>
                  </a:solidFill>
                </a:uFill>
                <a:latin typeface="Helvetica" pitchFamily="2" charset="0"/>
                <a:ea typeface="Helvetica" pitchFamily="2" charset="0"/>
                <a:cs typeface="Helvetica" pitchFamily="2" charset="0"/>
                <a:sym typeface="Fieldwork Hum Regular"/>
              </a:defRPr>
            </a:lvl1pPr>
          </a:lstStyle>
          <a:p>
            <a:r>
              <a:rPr dirty="0"/>
              <a:t>Title Text</a:t>
            </a:r>
          </a:p>
        </p:txBody>
      </p:sp>
      <p:sp>
        <p:nvSpPr>
          <p:cNvPr id="129" name="Slide Number"/>
          <p:cNvSpPr txBox="1">
            <a:spLocks noGrp="1"/>
          </p:cNvSpPr>
          <p:nvPr>
            <p:ph type="sldNum" sz="quarter" idx="2"/>
          </p:nvPr>
        </p:nvSpPr>
        <p:spPr>
          <a:xfrm>
            <a:off x="13400313" y="14173200"/>
            <a:ext cx="819086" cy="855255"/>
          </a:xfrm>
          <a:prstGeom prst="rect">
            <a:avLst/>
          </a:prstGeom>
        </p:spPr>
        <p:txBody>
          <a:bodyPr lIns="78377" tIns="78377" rIns="78377" bIns="78377"/>
          <a:lstStyle>
            <a:lvl1pPr algn="l" defTabSz="914400">
              <a:lnSpc>
                <a:spcPct val="110000"/>
              </a:lnSpc>
              <a:spcBef>
                <a:spcPts val="1500"/>
              </a:spcBef>
              <a:tabLst>
                <a:tab pos="266700" algn="l"/>
                <a:tab pos="520700" algn="l"/>
              </a:tabLst>
              <a:defRPr sz="4600">
                <a:uFill>
                  <a:solidFill>
                    <a:srgbClr val="000000"/>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xt page_simple">
    <p:spTree>
      <p:nvGrpSpPr>
        <p:cNvPr id="1" name=""/>
        <p:cNvGrpSpPr/>
        <p:nvPr/>
      </p:nvGrpSpPr>
      <p:grpSpPr>
        <a:xfrm>
          <a:off x="0" y="0"/>
          <a:ext cx="0" cy="0"/>
          <a:chOff x="0" y="0"/>
          <a:chExt cx="0" cy="0"/>
        </a:xfrm>
      </p:grpSpPr>
      <p:sp>
        <p:nvSpPr>
          <p:cNvPr id="136" name="Deck title"/>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1200" b="1" i="0" cap="all" spc="72">
                <a:uFill>
                  <a:solidFill>
                    <a:srgbClr val="32FDFF"/>
                  </a:solidFill>
                </a:uFill>
                <a:latin typeface="Helvetica" pitchFamily="2" charset="0"/>
                <a:ea typeface="Helvetica" pitchFamily="2" charset="0"/>
                <a:cs typeface="Helvetica" pitchFamily="2" charset="0"/>
                <a:sym typeface="Fieldwork Hum Bold"/>
              </a:defRPr>
            </a:lvl1pPr>
          </a:lstStyle>
          <a:p>
            <a:r>
              <a:rPr dirty="0"/>
              <a:t>Deck title</a:t>
            </a:r>
          </a:p>
        </p:txBody>
      </p:sp>
      <p:sp>
        <p:nvSpPr>
          <p:cNvPr id="137" name="Title Text"/>
          <p:cNvSpPr txBox="1">
            <a:spLocks noGrp="1"/>
          </p:cNvSpPr>
          <p:nvPr>
            <p:ph type="body" sz="quarter" idx="22"/>
          </p:nvPr>
        </p:nvSpPr>
        <p:spPr>
          <a:xfrm>
            <a:off x="1752600" y="1052313"/>
            <a:ext cx="7584941" cy="556487"/>
          </a:xfrm>
          <a:prstGeom prst="rect">
            <a:avLst/>
          </a:prstGeom>
        </p:spPr>
        <p:txBody>
          <a:bodyPr lIns="0" tIns="0" rIns="0" bIns="0">
            <a:noAutofit/>
          </a:bodyPr>
          <a:lstStyle>
            <a:lvl1pPr marR="81279" algn="l" defTabSz="1815737">
              <a:lnSpc>
                <a:spcPts val="4200"/>
              </a:lnSpc>
              <a:defRPr sz="2800" b="0" i="0" cap="all" spc="168">
                <a:uFill>
                  <a:solidFill>
                    <a:srgbClr val="32FDFF"/>
                  </a:solidFill>
                </a:uFill>
                <a:latin typeface="Helvetica" pitchFamily="2" charset="0"/>
                <a:ea typeface="Helvetica" pitchFamily="2" charset="0"/>
                <a:cs typeface="Helvetica" pitchFamily="2" charset="0"/>
                <a:sym typeface="Fieldwork-Hum-DemiBold"/>
              </a:defRPr>
            </a:lvl1pPr>
          </a:lstStyle>
          <a:p>
            <a:r>
              <a:rPr dirty="0"/>
              <a:t>Title Text</a:t>
            </a:r>
          </a:p>
        </p:txBody>
      </p:sp>
      <p:sp>
        <p:nvSpPr>
          <p:cNvPr id="138" name="Subheading…"/>
          <p:cNvSpPr txBox="1">
            <a:spLocks noGrp="1"/>
          </p:cNvSpPr>
          <p:nvPr>
            <p:ph type="body" sz="half" idx="23"/>
          </p:nvPr>
        </p:nvSpPr>
        <p:spPr>
          <a:xfrm>
            <a:off x="1765300" y="3829041"/>
            <a:ext cx="11234370" cy="8537847"/>
          </a:xfrm>
          <a:prstGeom prst="rect">
            <a:avLst/>
          </a:prstGeom>
        </p:spPr>
        <p:txBody>
          <a:bodyPr lIns="0" tIns="0" rIns="0" bIns="0">
            <a:noAutofit/>
          </a:bodyPr>
          <a:lstStyle/>
          <a:p>
            <a:pPr algn="l" defTabSz="7837714">
              <a:spcBef>
                <a:spcPts val="2000"/>
              </a:spcBef>
              <a:defRPr sz="2800" b="1">
                <a:uFill>
                  <a:solidFill>
                    <a:srgbClr val="FFFFFF"/>
                  </a:solidFill>
                </a:uFill>
                <a:latin typeface="+mn-lt"/>
                <a:ea typeface="+mn-ea"/>
                <a:cs typeface="+mn-cs"/>
                <a:sym typeface="Helvetica"/>
              </a:defRPr>
            </a:pPr>
            <a:r>
              <a:t>Subheading</a:t>
            </a:r>
          </a:p>
          <a:p>
            <a:pPr algn="l" defTabSz="7837714">
              <a:lnSpc>
                <a:spcPct val="110000"/>
              </a:lnSpc>
              <a:spcBef>
                <a:spcPts val="1500"/>
              </a:spcBef>
              <a:tabLst>
                <a:tab pos="266700" algn="l"/>
                <a:tab pos="520700" algn="l"/>
              </a:tabLst>
              <a:defRPr sz="2800">
                <a:uFill>
                  <a:solidFill>
                    <a:srgbClr val="FFFFFF"/>
                  </a:solidFill>
                </a:uFill>
                <a:latin typeface="+mn-lt"/>
                <a:ea typeface="+mn-ea"/>
                <a:cs typeface="+mn-cs"/>
                <a:sym typeface="Helvetica"/>
              </a:defRPr>
            </a:pPr>
            <a:r>
              <a:t>Body Level One</a:t>
            </a:r>
          </a:p>
          <a:p>
            <a:pPr algn="l" defTabSz="7837714">
              <a:lnSpc>
                <a:spcPct val="110000"/>
              </a:lnSpc>
              <a:spcBef>
                <a:spcPts val="1500"/>
              </a:spcBef>
              <a:defRPr sz="2800">
                <a:uFill>
                  <a:solidFill>
                    <a:srgbClr val="FFFFFF"/>
                  </a:solidFill>
                </a:uFill>
                <a:latin typeface="+mn-lt"/>
                <a:ea typeface="+mn-ea"/>
                <a:cs typeface="+mn-cs"/>
                <a:sym typeface="Helvetica"/>
              </a:defRPr>
            </a:pPr>
            <a:r>
              <a:t>Body Level Two</a:t>
            </a:r>
          </a:p>
          <a:p>
            <a:pPr algn="l" defTabSz="7837714">
              <a:lnSpc>
                <a:spcPct val="110000"/>
              </a:lnSpc>
              <a:spcBef>
                <a:spcPts val="1200"/>
              </a:spcBef>
              <a:defRPr sz="2800">
                <a:uFill>
                  <a:solidFill>
                    <a:srgbClr val="FFFFFF"/>
                  </a:solidFill>
                </a:uFill>
                <a:latin typeface="+mn-lt"/>
                <a:ea typeface="+mn-ea"/>
                <a:cs typeface="+mn-cs"/>
                <a:sym typeface="Helvetica"/>
              </a:defRPr>
            </a:pPr>
            <a:r>
              <a:t>Body Level Three</a:t>
            </a:r>
          </a:p>
        </p:txBody>
      </p:sp>
      <p:pic>
        <p:nvPicPr>
          <p:cNvPr id="139" name="Relish-pink.png" descr="Relish-pin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1940" y="495009"/>
            <a:ext cx="1016001" cy="561341"/>
          </a:xfrm>
          <a:prstGeom prst="rect">
            <a:avLst/>
          </a:prstGeom>
          <a:ln w="12700">
            <a:miter lim="400000"/>
          </a:ln>
        </p:spPr>
      </p:pic>
      <p:sp>
        <p:nvSpPr>
          <p:cNvPr id="140" name="Slide Number"/>
          <p:cNvSpPr txBox="1">
            <a:spLocks noGrp="1"/>
          </p:cNvSpPr>
          <p:nvPr>
            <p:ph type="sldNum" sz="quarter" idx="2"/>
          </p:nvPr>
        </p:nvSpPr>
        <p:spPr>
          <a:xfrm>
            <a:off x="13400313" y="14173200"/>
            <a:ext cx="564991"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ext page_simple">
    <p:spTree>
      <p:nvGrpSpPr>
        <p:cNvPr id="1" name=""/>
        <p:cNvGrpSpPr/>
        <p:nvPr/>
      </p:nvGrpSpPr>
      <p:grpSpPr>
        <a:xfrm>
          <a:off x="0" y="0"/>
          <a:ext cx="0" cy="0"/>
          <a:chOff x="0" y="0"/>
          <a:chExt cx="0" cy="0"/>
        </a:xfrm>
      </p:grpSpPr>
      <p:sp>
        <p:nvSpPr>
          <p:cNvPr id="147" name="Deck title"/>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1200" b="1" i="0" cap="all" spc="72">
                <a:uFill>
                  <a:solidFill>
                    <a:srgbClr val="32FDFF"/>
                  </a:solidFill>
                </a:uFill>
                <a:latin typeface="Helvetica" pitchFamily="2" charset="0"/>
                <a:ea typeface="Helvetica" pitchFamily="2" charset="0"/>
                <a:cs typeface="Helvetica" pitchFamily="2" charset="0"/>
                <a:sym typeface="Fieldwork Hum Bold"/>
              </a:defRPr>
            </a:lvl1pPr>
          </a:lstStyle>
          <a:p>
            <a:r>
              <a:rPr dirty="0"/>
              <a:t>Deck title</a:t>
            </a:r>
          </a:p>
        </p:txBody>
      </p:sp>
      <p:sp>
        <p:nvSpPr>
          <p:cNvPr id="148" name="Title Text"/>
          <p:cNvSpPr txBox="1">
            <a:spLocks noGrp="1"/>
          </p:cNvSpPr>
          <p:nvPr>
            <p:ph type="body" sz="quarter" idx="22"/>
          </p:nvPr>
        </p:nvSpPr>
        <p:spPr>
          <a:xfrm>
            <a:off x="1752600" y="1052313"/>
            <a:ext cx="7584941" cy="556487"/>
          </a:xfrm>
          <a:prstGeom prst="rect">
            <a:avLst/>
          </a:prstGeom>
        </p:spPr>
        <p:txBody>
          <a:bodyPr lIns="0" tIns="0" rIns="0" bIns="0">
            <a:noAutofit/>
          </a:bodyPr>
          <a:lstStyle>
            <a:lvl1pPr marR="81279" algn="l" defTabSz="1815737">
              <a:lnSpc>
                <a:spcPts val="4200"/>
              </a:lnSpc>
              <a:defRPr sz="2800" b="0" i="0" cap="all" spc="168">
                <a:uFill>
                  <a:solidFill>
                    <a:srgbClr val="32FDFF"/>
                  </a:solidFill>
                </a:uFill>
                <a:latin typeface="Helvetica" pitchFamily="2" charset="0"/>
                <a:ea typeface="Helvetica" pitchFamily="2" charset="0"/>
                <a:cs typeface="Helvetica" pitchFamily="2" charset="0"/>
                <a:sym typeface="Fieldwork-Hum-DemiBold"/>
              </a:defRPr>
            </a:lvl1pPr>
          </a:lstStyle>
          <a:p>
            <a:r>
              <a:rPr dirty="0"/>
              <a:t>Title Text</a:t>
            </a:r>
          </a:p>
        </p:txBody>
      </p:sp>
      <p:sp>
        <p:nvSpPr>
          <p:cNvPr id="149" name="Subheading…"/>
          <p:cNvSpPr txBox="1">
            <a:spLocks noGrp="1"/>
          </p:cNvSpPr>
          <p:nvPr>
            <p:ph type="body" sz="half" idx="23"/>
          </p:nvPr>
        </p:nvSpPr>
        <p:spPr>
          <a:xfrm>
            <a:off x="1765300" y="3829041"/>
            <a:ext cx="11234370" cy="8537847"/>
          </a:xfrm>
          <a:prstGeom prst="rect">
            <a:avLst/>
          </a:prstGeom>
        </p:spPr>
        <p:txBody>
          <a:bodyPr lIns="0" tIns="0" rIns="0" bIns="0">
            <a:noAutofit/>
          </a:bodyPr>
          <a:lstStyle/>
          <a:p>
            <a:pPr algn="l" defTabSz="7837714">
              <a:spcBef>
                <a:spcPts val="2000"/>
              </a:spcBef>
              <a:defRPr sz="2800" b="1">
                <a:uFill>
                  <a:solidFill>
                    <a:srgbClr val="FFFFFF"/>
                  </a:solidFill>
                </a:uFill>
                <a:latin typeface="+mn-lt"/>
                <a:ea typeface="+mn-ea"/>
                <a:cs typeface="+mn-cs"/>
                <a:sym typeface="Helvetica"/>
              </a:defRPr>
            </a:pPr>
            <a:r>
              <a:t>Subheading</a:t>
            </a:r>
          </a:p>
          <a:p>
            <a:pPr algn="l" defTabSz="7837714">
              <a:lnSpc>
                <a:spcPct val="110000"/>
              </a:lnSpc>
              <a:spcBef>
                <a:spcPts val="1500"/>
              </a:spcBef>
              <a:tabLst>
                <a:tab pos="266700" algn="l"/>
                <a:tab pos="520700" algn="l"/>
              </a:tabLst>
              <a:defRPr sz="2800">
                <a:uFill>
                  <a:solidFill>
                    <a:srgbClr val="FFFFFF"/>
                  </a:solidFill>
                </a:uFill>
                <a:latin typeface="+mn-lt"/>
                <a:ea typeface="+mn-ea"/>
                <a:cs typeface="+mn-cs"/>
                <a:sym typeface="Helvetica"/>
              </a:defRPr>
            </a:pPr>
            <a:r>
              <a:t>Body Level One</a:t>
            </a:r>
          </a:p>
          <a:p>
            <a:pPr algn="l" defTabSz="7837714">
              <a:lnSpc>
                <a:spcPct val="110000"/>
              </a:lnSpc>
              <a:spcBef>
                <a:spcPts val="1500"/>
              </a:spcBef>
              <a:defRPr sz="2800">
                <a:uFill>
                  <a:solidFill>
                    <a:srgbClr val="FFFFFF"/>
                  </a:solidFill>
                </a:uFill>
                <a:latin typeface="+mn-lt"/>
                <a:ea typeface="+mn-ea"/>
                <a:cs typeface="+mn-cs"/>
                <a:sym typeface="Helvetica"/>
              </a:defRPr>
            </a:pPr>
            <a:r>
              <a:t>Body Level Two</a:t>
            </a:r>
          </a:p>
          <a:p>
            <a:pPr algn="l" defTabSz="7837714">
              <a:lnSpc>
                <a:spcPct val="110000"/>
              </a:lnSpc>
              <a:spcBef>
                <a:spcPts val="1200"/>
              </a:spcBef>
              <a:defRPr sz="2800">
                <a:uFill>
                  <a:solidFill>
                    <a:srgbClr val="FFFFFF"/>
                  </a:solidFill>
                </a:uFill>
                <a:latin typeface="+mn-lt"/>
                <a:ea typeface="+mn-ea"/>
                <a:cs typeface="+mn-cs"/>
                <a:sym typeface="Helvetica"/>
              </a:defRPr>
            </a:pPr>
            <a:r>
              <a:t>Body Level Three</a:t>
            </a:r>
          </a:p>
        </p:txBody>
      </p:sp>
      <p:pic>
        <p:nvPicPr>
          <p:cNvPr id="150" name="Logo_relish_Mag.pdf" descr="Logo_relish_Mag.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98100" y="504251"/>
            <a:ext cx="965329" cy="486349"/>
          </a:xfrm>
          <a:prstGeom prst="rect">
            <a:avLst/>
          </a:prstGeom>
          <a:ln w="12700">
            <a:miter lim="400000"/>
          </a:ln>
        </p:spPr>
      </p:pic>
      <p:sp>
        <p:nvSpPr>
          <p:cNvPr id="151" name="Slide Number"/>
          <p:cNvSpPr txBox="1">
            <a:spLocks noGrp="1"/>
          </p:cNvSpPr>
          <p:nvPr>
            <p:ph type="sldNum" sz="quarter" idx="2"/>
          </p:nvPr>
        </p:nvSpPr>
        <p:spPr>
          <a:xfrm>
            <a:off x="13400313" y="14173200"/>
            <a:ext cx="564991"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ext page_simple">
    <p:spTree>
      <p:nvGrpSpPr>
        <p:cNvPr id="1" name=""/>
        <p:cNvGrpSpPr/>
        <p:nvPr/>
      </p:nvGrpSpPr>
      <p:grpSpPr>
        <a:xfrm>
          <a:off x="0" y="0"/>
          <a:ext cx="0" cy="0"/>
          <a:chOff x="0" y="0"/>
          <a:chExt cx="0" cy="0"/>
        </a:xfrm>
      </p:grpSpPr>
      <p:sp>
        <p:nvSpPr>
          <p:cNvPr id="158" name="Deck title"/>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1200" b="1" i="0" cap="all" spc="72">
                <a:uFill>
                  <a:solidFill>
                    <a:srgbClr val="32FDFF"/>
                  </a:solidFill>
                </a:uFill>
                <a:latin typeface="Helvetica" pitchFamily="2" charset="0"/>
                <a:ea typeface="Helvetica" pitchFamily="2" charset="0"/>
                <a:cs typeface="Helvetica" pitchFamily="2" charset="0"/>
                <a:sym typeface="Fieldwork Hum Bold"/>
              </a:defRPr>
            </a:lvl1pPr>
          </a:lstStyle>
          <a:p>
            <a:r>
              <a:rPr dirty="0"/>
              <a:t>Deck title</a:t>
            </a:r>
          </a:p>
        </p:txBody>
      </p:sp>
      <p:sp>
        <p:nvSpPr>
          <p:cNvPr id="159" name="Title Text"/>
          <p:cNvSpPr txBox="1">
            <a:spLocks noGrp="1"/>
          </p:cNvSpPr>
          <p:nvPr>
            <p:ph type="body" sz="quarter" idx="22"/>
          </p:nvPr>
        </p:nvSpPr>
        <p:spPr>
          <a:xfrm>
            <a:off x="1752600" y="1052313"/>
            <a:ext cx="7584941" cy="556487"/>
          </a:xfrm>
          <a:prstGeom prst="rect">
            <a:avLst/>
          </a:prstGeom>
        </p:spPr>
        <p:txBody>
          <a:bodyPr lIns="0" tIns="0" rIns="0" bIns="0">
            <a:noAutofit/>
          </a:bodyPr>
          <a:lstStyle>
            <a:lvl1pPr marR="81279" algn="l" defTabSz="1815737">
              <a:lnSpc>
                <a:spcPts val="4200"/>
              </a:lnSpc>
              <a:defRPr sz="2800" b="0" i="0" cap="all" spc="168">
                <a:uFill>
                  <a:solidFill>
                    <a:srgbClr val="32FDFF"/>
                  </a:solidFill>
                </a:uFill>
                <a:latin typeface="Helvetica" pitchFamily="2" charset="0"/>
                <a:ea typeface="Helvetica" pitchFamily="2" charset="0"/>
                <a:cs typeface="Helvetica" pitchFamily="2" charset="0"/>
                <a:sym typeface="Fieldwork-Hum-DemiBold"/>
              </a:defRPr>
            </a:lvl1pPr>
          </a:lstStyle>
          <a:p>
            <a:r>
              <a:rPr dirty="0"/>
              <a:t>Title Text</a:t>
            </a:r>
          </a:p>
        </p:txBody>
      </p:sp>
      <p:sp>
        <p:nvSpPr>
          <p:cNvPr id="160" name="Subheading…"/>
          <p:cNvSpPr txBox="1">
            <a:spLocks noGrp="1"/>
          </p:cNvSpPr>
          <p:nvPr>
            <p:ph type="body" sz="half" idx="23"/>
          </p:nvPr>
        </p:nvSpPr>
        <p:spPr>
          <a:xfrm>
            <a:off x="1765300" y="3829041"/>
            <a:ext cx="11234370" cy="8537847"/>
          </a:xfrm>
          <a:prstGeom prst="rect">
            <a:avLst/>
          </a:prstGeom>
        </p:spPr>
        <p:txBody>
          <a:bodyPr lIns="0" tIns="0" rIns="0" bIns="0">
            <a:noAutofit/>
          </a:bodyPr>
          <a:lstStyle>
            <a:lvl1pPr>
              <a:defRPr b="1" i="0">
                <a:latin typeface="Helvetica" pitchFamily="2" charset="0"/>
              </a:defRPr>
            </a:lvl1pPr>
          </a:lstStyle>
          <a:p>
            <a:pPr algn="l" defTabSz="7837714">
              <a:spcBef>
                <a:spcPts val="2000"/>
              </a:spcBef>
              <a:defRPr sz="2800">
                <a:uFill>
                  <a:solidFill>
                    <a:srgbClr val="FFFFFF"/>
                  </a:solidFill>
                </a:uFill>
                <a:latin typeface="Fieldwork Hum Bold"/>
                <a:ea typeface="Fieldwork Hum Bold"/>
                <a:cs typeface="Fieldwork Hum Bold"/>
                <a:sym typeface="Fieldwork Hum Bold"/>
              </a:defRPr>
            </a:pPr>
            <a:r>
              <a:rPr dirty="0"/>
              <a:t>Subheading</a:t>
            </a:r>
          </a:p>
          <a:p>
            <a:pPr algn="l" defTabSz="7837714">
              <a:lnSpc>
                <a:spcPct val="110000"/>
              </a:lnSpc>
              <a:spcBef>
                <a:spcPts val="1500"/>
              </a:spcBef>
              <a:tabLst>
                <a:tab pos="266700" algn="l"/>
                <a:tab pos="520700" algn="l"/>
              </a:tabLst>
              <a:defRPr sz="2800">
                <a:uFill>
                  <a:solidFill>
                    <a:srgbClr val="FFFFFF"/>
                  </a:solidFill>
                </a:uFill>
                <a:latin typeface="Fieldwork Hum Bold"/>
                <a:ea typeface="Fieldwork Hum Bold"/>
                <a:cs typeface="Fieldwork Hum Bold"/>
                <a:sym typeface="Fieldwork Hum Bold"/>
              </a:defRPr>
            </a:pPr>
            <a:r>
              <a:rPr dirty="0"/>
              <a:t>Body Level One</a:t>
            </a:r>
          </a:p>
          <a:p>
            <a:pPr algn="l" defTabSz="7837714">
              <a:lnSpc>
                <a:spcPct val="110000"/>
              </a:lnSpc>
              <a:spcBef>
                <a:spcPts val="1500"/>
              </a:spcBef>
              <a:defRPr sz="2800">
                <a:uFill>
                  <a:solidFill>
                    <a:srgbClr val="FFFFFF"/>
                  </a:solidFill>
                </a:uFill>
                <a:latin typeface="Fieldwork Hum Bold"/>
                <a:ea typeface="Fieldwork Hum Bold"/>
                <a:cs typeface="Fieldwork Hum Bold"/>
                <a:sym typeface="Fieldwork Hum Bold"/>
              </a:defRPr>
            </a:pPr>
            <a:r>
              <a:rPr dirty="0"/>
              <a:t>Body Level Two</a:t>
            </a:r>
          </a:p>
          <a:p>
            <a:pPr algn="l" defTabSz="7837714">
              <a:lnSpc>
                <a:spcPct val="110000"/>
              </a:lnSpc>
              <a:spcBef>
                <a:spcPts val="1200"/>
              </a:spcBef>
              <a:defRPr sz="2800">
                <a:uFill>
                  <a:solidFill>
                    <a:srgbClr val="FFFFFF"/>
                  </a:solidFill>
                </a:uFill>
                <a:latin typeface="Fieldwork Hum Bold"/>
                <a:ea typeface="Fieldwork Hum Bold"/>
                <a:cs typeface="Fieldwork Hum Bold"/>
                <a:sym typeface="Fieldwork Hum Bold"/>
              </a:defRPr>
            </a:pPr>
            <a:r>
              <a:rPr dirty="0"/>
              <a:t>Body Level Three</a:t>
            </a:r>
          </a:p>
        </p:txBody>
      </p:sp>
      <p:pic>
        <p:nvPicPr>
          <p:cNvPr id="161" name="Logo_relish_Mag.pdf" descr="Logo_relish_Mag.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98100" y="504251"/>
            <a:ext cx="965329" cy="486349"/>
          </a:xfrm>
          <a:prstGeom prst="rect">
            <a:avLst/>
          </a:prstGeom>
          <a:ln w="12700">
            <a:miter lim="400000"/>
          </a:ln>
        </p:spPr>
      </p:pic>
      <p:sp>
        <p:nvSpPr>
          <p:cNvPr id="162" name="Slide Number"/>
          <p:cNvSpPr txBox="1">
            <a:spLocks noGrp="1"/>
          </p:cNvSpPr>
          <p:nvPr>
            <p:ph type="sldNum" sz="quarter" idx="2"/>
          </p:nvPr>
        </p:nvSpPr>
        <p:spPr>
          <a:xfrm>
            <a:off x="13400313" y="14173200"/>
            <a:ext cx="637583" cy="612896"/>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b="0" i="0">
                <a:solidFill>
                  <a:srgbClr val="333E48"/>
                </a:solidFill>
                <a:uFill>
                  <a:solidFill>
                    <a:srgbClr val="FFFFFF"/>
                  </a:solidFill>
                </a:uFill>
                <a:latin typeface="Helvetica Light" panose="020B0403020202020204" pitchFamily="34" charset="0"/>
                <a:ea typeface="Helvetica Light" panose="020B0403020202020204" pitchFamily="34" charset="0"/>
                <a:cs typeface="Helvetica Light" panose="020B0403020202020204" pitchFamily="34" charset="0"/>
                <a:sym typeface="Fieldwork-Hum-Light"/>
              </a:defRPr>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69" name="Title Text"/>
          <p:cNvSpPr txBox="1">
            <a:spLocks noGrp="1"/>
          </p:cNvSpPr>
          <p:nvPr>
            <p:ph type="title"/>
          </p:nvPr>
        </p:nvSpPr>
        <p:spPr>
          <a:prstGeom prst="rect">
            <a:avLst/>
          </a:prstGeom>
        </p:spPr>
        <p:txBody>
          <a:bodyPr/>
          <a:lstStyle/>
          <a:p>
            <a:r>
              <a:t>Title Text</a:t>
            </a:r>
          </a:p>
        </p:txBody>
      </p:sp>
      <p:sp>
        <p:nvSpPr>
          <p:cNvPr id="17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ext page_simple">
    <p:spTree>
      <p:nvGrpSpPr>
        <p:cNvPr id="1" name=""/>
        <p:cNvGrpSpPr/>
        <p:nvPr/>
      </p:nvGrpSpPr>
      <p:grpSpPr>
        <a:xfrm>
          <a:off x="0" y="0"/>
          <a:ext cx="0" cy="0"/>
          <a:chOff x="0" y="0"/>
          <a:chExt cx="0" cy="0"/>
        </a:xfrm>
      </p:grpSpPr>
      <p:sp>
        <p:nvSpPr>
          <p:cNvPr id="178" name="INVENTYA BRAND FRAMEWORK"/>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1200" b="1" i="0" cap="all" spc="72">
                <a:uFill>
                  <a:solidFill>
                    <a:srgbClr val="32FDFF"/>
                  </a:solidFill>
                </a:uFill>
                <a:latin typeface="Helvetica" pitchFamily="2" charset="0"/>
                <a:ea typeface="Helvetica" pitchFamily="2" charset="0"/>
                <a:cs typeface="Helvetica" pitchFamily="2" charset="0"/>
                <a:sym typeface="Fieldwork Hum Bold"/>
              </a:defRPr>
            </a:lvl1pPr>
          </a:lstStyle>
          <a:p>
            <a:r>
              <a:rPr dirty="0"/>
              <a:t>INVENTYA BRAND FRAMEWORK</a:t>
            </a:r>
          </a:p>
        </p:txBody>
      </p:sp>
      <p:sp>
        <p:nvSpPr>
          <p:cNvPr id="179" name="Title Text"/>
          <p:cNvSpPr txBox="1">
            <a:spLocks noGrp="1"/>
          </p:cNvSpPr>
          <p:nvPr>
            <p:ph type="body" sz="quarter" idx="22"/>
          </p:nvPr>
        </p:nvSpPr>
        <p:spPr>
          <a:xfrm>
            <a:off x="1752600" y="1052313"/>
            <a:ext cx="7584941" cy="556487"/>
          </a:xfrm>
          <a:prstGeom prst="rect">
            <a:avLst/>
          </a:prstGeom>
        </p:spPr>
        <p:txBody>
          <a:bodyPr lIns="0" tIns="0" rIns="0" bIns="0">
            <a:noAutofit/>
          </a:bodyPr>
          <a:lstStyle>
            <a:lvl1pPr marR="81279" algn="l" defTabSz="1815737">
              <a:lnSpc>
                <a:spcPts val="4200"/>
              </a:lnSpc>
              <a:defRPr sz="2800" b="0" i="0" cap="all" spc="168">
                <a:uFill>
                  <a:solidFill>
                    <a:srgbClr val="32FDFF"/>
                  </a:solidFill>
                </a:uFill>
                <a:latin typeface="Helvetica" pitchFamily="2" charset="0"/>
                <a:ea typeface="Helvetica" pitchFamily="2" charset="0"/>
                <a:cs typeface="Helvetica" pitchFamily="2" charset="0"/>
                <a:sym typeface="Fieldwork-Hum-DemiBold"/>
              </a:defRPr>
            </a:lvl1pPr>
          </a:lstStyle>
          <a:p>
            <a:r>
              <a:rPr dirty="0"/>
              <a:t>Title Text</a:t>
            </a:r>
          </a:p>
        </p:txBody>
      </p:sp>
      <p:sp>
        <p:nvSpPr>
          <p:cNvPr id="180" name="Subheading…"/>
          <p:cNvSpPr txBox="1">
            <a:spLocks noGrp="1"/>
          </p:cNvSpPr>
          <p:nvPr>
            <p:ph type="body" sz="half" idx="23"/>
          </p:nvPr>
        </p:nvSpPr>
        <p:spPr>
          <a:xfrm>
            <a:off x="1765300" y="3829041"/>
            <a:ext cx="11234370" cy="8537847"/>
          </a:xfrm>
          <a:prstGeom prst="rect">
            <a:avLst/>
          </a:prstGeom>
        </p:spPr>
        <p:txBody>
          <a:bodyPr lIns="0" tIns="0" rIns="0" bIns="0">
            <a:noAutofit/>
          </a:bodyPr>
          <a:lstStyle/>
          <a:p>
            <a:pPr algn="l" defTabSz="7837714">
              <a:spcBef>
                <a:spcPts val="2000"/>
              </a:spcBef>
              <a:defRPr sz="2800" b="1">
                <a:uFill>
                  <a:solidFill>
                    <a:srgbClr val="FFFFFF"/>
                  </a:solidFill>
                </a:uFill>
                <a:latin typeface="+mn-lt"/>
                <a:ea typeface="+mn-ea"/>
                <a:cs typeface="+mn-cs"/>
                <a:sym typeface="Helvetica"/>
              </a:defRPr>
            </a:pPr>
            <a:r>
              <a:t>Subheading</a:t>
            </a:r>
          </a:p>
          <a:p>
            <a:pPr algn="l" defTabSz="7837714">
              <a:lnSpc>
                <a:spcPct val="110000"/>
              </a:lnSpc>
              <a:spcBef>
                <a:spcPts val="1500"/>
              </a:spcBef>
              <a:tabLst>
                <a:tab pos="266700" algn="l"/>
                <a:tab pos="520700" algn="l"/>
              </a:tabLst>
              <a:defRPr sz="2800" b="1">
                <a:uFill>
                  <a:solidFill>
                    <a:srgbClr val="FFFFFF"/>
                  </a:solidFill>
                </a:uFill>
                <a:latin typeface="+mn-lt"/>
                <a:ea typeface="+mn-ea"/>
                <a:cs typeface="+mn-cs"/>
                <a:sym typeface="Helvetica"/>
              </a:defRPr>
            </a:pPr>
            <a:r>
              <a:t>Body Level One</a:t>
            </a:r>
          </a:p>
          <a:p>
            <a:pPr algn="l" defTabSz="7837714">
              <a:lnSpc>
                <a:spcPct val="110000"/>
              </a:lnSpc>
              <a:spcBef>
                <a:spcPts val="1500"/>
              </a:spcBef>
              <a:defRPr sz="2800" b="1">
                <a:uFill>
                  <a:solidFill>
                    <a:srgbClr val="FFFFFF"/>
                  </a:solidFill>
                </a:uFill>
                <a:latin typeface="+mn-lt"/>
                <a:ea typeface="+mn-ea"/>
                <a:cs typeface="+mn-cs"/>
                <a:sym typeface="Helvetica"/>
              </a:defRPr>
            </a:pPr>
            <a:r>
              <a:t>Body Level Two</a:t>
            </a:r>
          </a:p>
          <a:p>
            <a:pPr algn="l" defTabSz="7837714">
              <a:lnSpc>
                <a:spcPct val="110000"/>
              </a:lnSpc>
              <a:spcBef>
                <a:spcPts val="1200"/>
              </a:spcBef>
              <a:defRPr sz="2800" b="1">
                <a:uFill>
                  <a:solidFill>
                    <a:srgbClr val="FFFFFF"/>
                  </a:solidFill>
                </a:uFill>
                <a:latin typeface="+mn-lt"/>
                <a:ea typeface="+mn-ea"/>
                <a:cs typeface="+mn-cs"/>
                <a:sym typeface="Helvetica"/>
              </a:defRPr>
            </a:pPr>
            <a:r>
              <a:t>Body Level Three</a:t>
            </a:r>
          </a:p>
        </p:txBody>
      </p:sp>
      <p:pic>
        <p:nvPicPr>
          <p:cNvPr id="181" name="Relish-pink.png" descr="Relish-pin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1940" y="495009"/>
            <a:ext cx="1016001" cy="561341"/>
          </a:xfrm>
          <a:prstGeom prst="rect">
            <a:avLst/>
          </a:prstGeom>
          <a:ln w="12700">
            <a:miter lim="400000"/>
          </a:ln>
        </p:spPr>
      </p:pic>
      <p:sp>
        <p:nvSpPr>
          <p:cNvPr id="182"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ver / Title Page">
    <p:bg>
      <p:bgPr>
        <a:solidFill>
          <a:srgbClr val="FF2F92"/>
        </a:solidFill>
        <a:effectLst/>
      </p:bgPr>
    </p:bg>
    <p:spTree>
      <p:nvGrpSpPr>
        <p:cNvPr id="1" name=""/>
        <p:cNvGrpSpPr/>
        <p:nvPr/>
      </p:nvGrpSpPr>
      <p:grpSpPr>
        <a:xfrm>
          <a:off x="0" y="0"/>
          <a:ext cx="0" cy="0"/>
          <a:chOff x="0" y="0"/>
          <a:chExt cx="0" cy="0"/>
        </a:xfrm>
      </p:grpSpPr>
      <p:sp>
        <p:nvSpPr>
          <p:cNvPr id="21" name="Presentation Name…"/>
          <p:cNvSpPr txBox="1">
            <a:spLocks noGrp="1"/>
          </p:cNvSpPr>
          <p:nvPr>
            <p:ph type="body" sz="quarter" idx="21"/>
          </p:nvPr>
        </p:nvSpPr>
        <p:spPr>
          <a:xfrm>
            <a:off x="3944677" y="4667374"/>
            <a:ext cx="14839793" cy="3645154"/>
          </a:xfrm>
          <a:prstGeom prst="rect">
            <a:avLst/>
          </a:prstGeom>
        </p:spPr>
        <p:txBody>
          <a:bodyPr lIns="0" tIns="0" rIns="0" bIns="0">
            <a:noAutofit/>
          </a:bodyPr>
          <a:lstStyle>
            <a:lvl1pPr>
              <a:defRPr b="1" i="0">
                <a:latin typeface="Helvetica" pitchFamily="2" charset="0"/>
              </a:defRPr>
            </a:lvl1pPr>
          </a:lstStyle>
          <a:p>
            <a:pPr marR="81279" algn="l" defTabSz="1815737">
              <a:lnSpc>
                <a:spcPts val="4600"/>
              </a:lnSpc>
              <a:defRPr sz="4700" spc="282">
                <a:solidFill>
                  <a:srgbClr val="FFFFFF"/>
                </a:solidFill>
                <a:uFill>
                  <a:solidFill>
                    <a:srgbClr val="32FDFF"/>
                  </a:solidFill>
                </a:uFill>
                <a:latin typeface="Fieldwork Hum Bold"/>
                <a:ea typeface="Fieldwork Hum Bold"/>
                <a:cs typeface="Fieldwork Hum Bold"/>
                <a:sym typeface="Fieldwork Hum Bold"/>
              </a:defRPr>
            </a:pPr>
            <a:r>
              <a:rPr dirty="0"/>
              <a:t>Presentation Name</a:t>
            </a:r>
          </a:p>
          <a:p>
            <a:pPr indent="0" algn="l" defTabSz="7837714">
              <a:lnSpc>
                <a:spcPct val="110000"/>
              </a:lnSpc>
              <a:spcBef>
                <a:spcPts val="3000"/>
              </a:spcBef>
              <a:defRPr sz="2600" spc="78">
                <a:solidFill>
                  <a:srgbClr val="FFFFFF"/>
                </a:solidFill>
                <a:uFill>
                  <a:solidFill>
                    <a:srgbClr val="FFFFFF"/>
                  </a:solidFill>
                </a:uFill>
                <a:latin typeface="Fieldwork Hum Bold"/>
                <a:ea typeface="Fieldwork Hum Bold"/>
                <a:cs typeface="Fieldwork Hum Bold"/>
                <a:sym typeface="Fieldwork Hum Bold"/>
              </a:defRPr>
            </a:pPr>
            <a:r>
              <a:rPr dirty="0"/>
              <a:t>Date</a:t>
            </a:r>
          </a:p>
        </p:txBody>
      </p:sp>
      <p:pic>
        <p:nvPicPr>
          <p:cNvPr id="22" name="Logo_relish_wo.pdf" descr="Logo_relish_wo.pdf"/>
          <p:cNvPicPr>
            <a:picLocks noChangeAspect="1"/>
          </p:cNvPicPr>
          <p:nvPr/>
        </p:nvPicPr>
        <p:blipFill>
          <a:blip r:embed="rId2"/>
          <a:stretch>
            <a:fillRect/>
          </a:stretch>
        </p:blipFill>
        <p:spPr>
          <a:xfrm>
            <a:off x="17139192" y="3868527"/>
            <a:ext cx="4444079" cy="2239002"/>
          </a:xfrm>
          <a:prstGeom prst="rect">
            <a:avLst/>
          </a:prstGeom>
          <a:ln w="12700">
            <a:miter lim="400000"/>
          </a:ln>
        </p:spPr>
      </p:pic>
      <p:sp>
        <p:nvSpPr>
          <p:cNvPr id="23"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Relish copy">
    <p:spTree>
      <p:nvGrpSpPr>
        <p:cNvPr id="1" name=""/>
        <p:cNvGrpSpPr/>
        <p:nvPr/>
      </p:nvGrpSpPr>
      <p:grpSpPr>
        <a:xfrm>
          <a:off x="0" y="0"/>
          <a:ext cx="0" cy="0"/>
          <a:chOff x="0" y="0"/>
          <a:chExt cx="0" cy="0"/>
        </a:xfrm>
      </p:grpSpPr>
      <p:sp>
        <p:nvSpPr>
          <p:cNvPr id="30" name="We are an agile, no-nonsense, integrated creative agency.…"/>
          <p:cNvSpPr txBox="1"/>
          <p:nvPr/>
        </p:nvSpPr>
        <p:spPr>
          <a:xfrm>
            <a:off x="7962614" y="2889397"/>
            <a:ext cx="13944998" cy="8165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p>
            <a:pPr indent="0">
              <a:spcBef>
                <a:spcPts val="3900"/>
              </a:spcBef>
              <a:tabLst/>
              <a:defRPr sz="6000">
                <a:latin typeface="Fieldwork Hum Bold"/>
                <a:ea typeface="Fieldwork Hum Bold"/>
                <a:cs typeface="Fieldwork Hum Bold"/>
                <a:sym typeface="Fieldwork Hum Bold"/>
              </a:defRPr>
            </a:pPr>
            <a:r>
              <a:rPr b="1" i="0" dirty="0">
                <a:latin typeface="Helvetica" pitchFamily="2" charset="0"/>
              </a:rPr>
              <a:t>We are an agile, no-nonsense, integrated creative agency. </a:t>
            </a:r>
          </a:p>
          <a:p>
            <a:pPr indent="0">
              <a:spcBef>
                <a:spcPts val="3900"/>
              </a:spcBef>
              <a:tabLst/>
              <a:defRPr sz="6000">
                <a:latin typeface="Fieldwork Hum Bold"/>
                <a:ea typeface="Fieldwork Hum Bold"/>
                <a:cs typeface="Fieldwork Hum Bold"/>
                <a:sym typeface="Fieldwork Hum Bold"/>
              </a:defRPr>
            </a:pPr>
            <a:r>
              <a:rPr b="1" i="0" dirty="0">
                <a:latin typeface="Helvetica" pitchFamily="2" charset="0"/>
              </a:rPr>
              <a:t>We bring clarity to brand purpose and build loyalty emotionally through strategic insight and compelling ideas that take brands further.</a:t>
            </a:r>
          </a:p>
          <a:p>
            <a:pPr indent="0">
              <a:spcBef>
                <a:spcPts val="3900"/>
              </a:spcBef>
              <a:tabLst/>
              <a:defRPr sz="6000">
                <a:solidFill>
                  <a:srgbClr val="FF2F92"/>
                </a:solidFill>
                <a:latin typeface="Fieldwork Hum Bold"/>
                <a:ea typeface="Fieldwork Hum Bold"/>
                <a:cs typeface="Fieldwork Hum Bold"/>
                <a:sym typeface="Fieldwork Hum Bold"/>
              </a:defRPr>
            </a:pPr>
            <a:r>
              <a:rPr b="1" i="0" dirty="0">
                <a:latin typeface="Helvetica" pitchFamily="2" charset="0"/>
              </a:rPr>
              <a:t>Go further.</a:t>
            </a:r>
          </a:p>
        </p:txBody>
      </p:sp>
      <p:pic>
        <p:nvPicPr>
          <p:cNvPr id="31" name="Relish-pink.png" descr="Relish-pin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629" y="2526081"/>
            <a:ext cx="4076762" cy="2252412"/>
          </a:xfrm>
          <a:prstGeom prst="rect">
            <a:avLst/>
          </a:prstGeom>
          <a:ln w="12700">
            <a:miter lim="400000"/>
          </a:ln>
        </p:spPr>
      </p:pic>
      <p:sp>
        <p:nvSpPr>
          <p:cNvPr id="32"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bout Relish">
    <p:spTree>
      <p:nvGrpSpPr>
        <p:cNvPr id="1" name=""/>
        <p:cNvGrpSpPr/>
        <p:nvPr/>
      </p:nvGrpSpPr>
      <p:grpSpPr>
        <a:xfrm>
          <a:off x="0" y="0"/>
          <a:ext cx="0" cy="0"/>
          <a:chOff x="0" y="0"/>
          <a:chExt cx="0" cy="0"/>
        </a:xfrm>
      </p:grpSpPr>
      <p:sp>
        <p:nvSpPr>
          <p:cNvPr id="39" name="An agile agency with the strategic insights to unlock new customers and compelling creative to get brands noticed.…"/>
          <p:cNvSpPr txBox="1">
            <a:spLocks noGrp="1"/>
          </p:cNvSpPr>
          <p:nvPr>
            <p:ph type="body" sz="half" idx="21"/>
          </p:nvPr>
        </p:nvSpPr>
        <p:spPr>
          <a:xfrm>
            <a:off x="1733247" y="1707914"/>
            <a:ext cx="7425403" cy="11701945"/>
          </a:xfrm>
          <a:prstGeom prst="rect">
            <a:avLst/>
          </a:prstGeom>
        </p:spPr>
        <p:txBody>
          <a:bodyPr lIns="0" tIns="0" rIns="0" bIns="0">
            <a:noAutofit/>
          </a:bodyPr>
          <a:lstStyle>
            <a:lvl1pPr>
              <a:defRPr b="0" i="0">
                <a:latin typeface="Helvetica Light" panose="020B0403020202020204" pitchFamily="34" charset="0"/>
              </a:defRPr>
            </a:lvl1pPr>
          </a:lstStyle>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An agile agency with the strategic insights to unlock new customers and compelling creative to get brands noticed.</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An agile agency with the strategic insight to connect brands </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‘Agile’ because we cut out the fat that clients don’t want to pay for.</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‘Agile’ because we get more out of your creative investment – with a digital-first approach that still delivers sweating more from   </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Brands that lead with the heart. Brands with clear purpose. </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Relish: getting to the heart of brand loyalty</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We offer the full range of integrated services, including brand strategy, integrated campaigns, digital, social media, content marketing, press and TV advertising, branding, web design, identity design, direct marketing, mobile, Apps, SEO, media buying and much more.</a:t>
            </a:r>
          </a:p>
          <a:p>
            <a:pPr algn="l" defTabSz="7837714">
              <a:lnSpc>
                <a:spcPct val="110000"/>
              </a:lnSpc>
              <a:spcBef>
                <a:spcPts val="3900"/>
              </a:spcBef>
              <a:defRPr sz="1900">
                <a:uFill>
                  <a:solidFill>
                    <a:srgbClr val="FFFFFF"/>
                  </a:solidFill>
                </a:uFill>
                <a:latin typeface="Fieldwork-Hum-Light"/>
                <a:ea typeface="Fieldwork-Hum-Light"/>
                <a:cs typeface="Fieldwork-Hum-Light"/>
                <a:sym typeface="Fieldwork-Hum-Light"/>
              </a:defRPr>
            </a:pPr>
            <a:r>
              <a:rPr dirty="0"/>
              <a:t>RELISH is an integrated creative agency founded by Del Manning who broke away from his previous large agency to do something different.</a:t>
            </a:r>
          </a:p>
        </p:txBody>
      </p:sp>
      <p:pic>
        <p:nvPicPr>
          <p:cNvPr id="40" name="Logo_relish_Mag.pdf" descr="Logo_relish_Mag.pdf"/>
          <p:cNvPicPr>
            <a:picLocks noChangeAspect="1"/>
          </p:cNvPicPr>
          <p:nvPr/>
        </p:nvPicPr>
        <p:blipFill>
          <a:blip r:embed="rId2"/>
          <a:stretch>
            <a:fillRect/>
          </a:stretch>
        </p:blipFill>
        <p:spPr>
          <a:xfrm>
            <a:off x="20053300" y="635000"/>
            <a:ext cx="3327400" cy="1676400"/>
          </a:xfrm>
          <a:prstGeom prst="rect">
            <a:avLst/>
          </a:prstGeom>
          <a:ln w="12700">
            <a:miter lim="400000"/>
          </a:ln>
        </p:spPr>
      </p:pic>
      <p:sp>
        <p:nvSpPr>
          <p:cNvPr id="41" name="Integrated Creative, Brand, Digital, Content Marketing and Advertising Agency."/>
          <p:cNvSpPr txBox="1"/>
          <p:nvPr/>
        </p:nvSpPr>
        <p:spPr>
          <a:xfrm>
            <a:off x="9892375" y="2769084"/>
            <a:ext cx="6858015"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Integrated Creative, Brand, Digital, Content Marketing and Advertising Agency.</a:t>
            </a:r>
          </a:p>
        </p:txBody>
      </p:sp>
      <p:sp>
        <p:nvSpPr>
          <p:cNvPr id="42" name="compelling brand campaigns."/>
          <p:cNvSpPr txBox="1"/>
          <p:nvPr/>
        </p:nvSpPr>
        <p:spPr>
          <a:xfrm>
            <a:off x="10273376" y="9813297"/>
            <a:ext cx="6858014" cy="414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compelling brand campaigns.</a:t>
            </a:r>
          </a:p>
        </p:txBody>
      </p:sp>
      <p:sp>
        <p:nvSpPr>
          <p:cNvPr id="43" name="We are Relish, an independent, no-nonsense creative marketing agency. We’ll enable you to"/>
          <p:cNvSpPr txBox="1"/>
          <p:nvPr/>
        </p:nvSpPr>
        <p:spPr>
          <a:xfrm>
            <a:off x="9973139" y="4888304"/>
            <a:ext cx="6696487"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We are Relish, an independent, no-nonsense creative marketing agency. We’ll enable you to</a:t>
            </a:r>
          </a:p>
        </p:txBody>
      </p:sp>
      <p:sp>
        <p:nvSpPr>
          <p:cNvPr id="44" name="insight-led marketing strategies"/>
          <p:cNvSpPr txBox="1"/>
          <p:nvPr/>
        </p:nvSpPr>
        <p:spPr>
          <a:xfrm>
            <a:off x="10032076" y="7655238"/>
            <a:ext cx="6858014" cy="414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insight-led marketing strategies</a:t>
            </a:r>
          </a:p>
        </p:txBody>
      </p:sp>
      <p:sp>
        <p:nvSpPr>
          <p:cNvPr id="45" name="integrated brand communications agency. Privately owned, proudly independent."/>
          <p:cNvSpPr txBox="1"/>
          <p:nvPr/>
        </p:nvSpPr>
        <p:spPr>
          <a:xfrm>
            <a:off x="10032076" y="8357344"/>
            <a:ext cx="6858014"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integrated brand communications agency. Privately owned, proudly independent. </a:t>
            </a:r>
          </a:p>
        </p:txBody>
      </p:sp>
      <p:sp>
        <p:nvSpPr>
          <p:cNvPr id="46" name="better brand and consumer connections, so marketing is more enjoyable, engaging and effective"/>
          <p:cNvSpPr txBox="1"/>
          <p:nvPr/>
        </p:nvSpPr>
        <p:spPr>
          <a:xfrm>
            <a:off x="10032076" y="6044651"/>
            <a:ext cx="6858014"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better brand and consumer connections, so marketing is more enjoyable, engaging and effective</a:t>
            </a:r>
          </a:p>
        </p:txBody>
      </p:sp>
      <p:sp>
        <p:nvSpPr>
          <p:cNvPr id="47" name="boutique creative studio that help brands escape the traditional agency structure"/>
          <p:cNvSpPr txBox="1"/>
          <p:nvPr/>
        </p:nvSpPr>
        <p:spPr>
          <a:xfrm>
            <a:off x="9892376" y="1676884"/>
            <a:ext cx="6858014"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boutique creative studio that help brands escape the traditional agency structure</a:t>
            </a:r>
          </a:p>
        </p:txBody>
      </p:sp>
      <p:sp>
        <p:nvSpPr>
          <p:cNvPr id="48" name="We create engagement through strategic insight, creative, digital, social, photography and video."/>
          <p:cNvSpPr txBox="1"/>
          <p:nvPr/>
        </p:nvSpPr>
        <p:spPr>
          <a:xfrm>
            <a:off x="9892376" y="3731957"/>
            <a:ext cx="6858014" cy="7356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We create engagement through strategic insight, creative, digital, social, photography and video. </a:t>
            </a:r>
          </a:p>
        </p:txBody>
      </p:sp>
      <p:sp>
        <p:nvSpPr>
          <p:cNvPr id="49" name="Go further."/>
          <p:cNvSpPr txBox="1"/>
          <p:nvPr/>
        </p:nvSpPr>
        <p:spPr>
          <a:xfrm>
            <a:off x="10273376" y="11134097"/>
            <a:ext cx="6858014" cy="414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spcBef>
                <a:spcPts val="3900"/>
              </a:spcBef>
              <a:tabLst/>
              <a:defRPr sz="1900">
                <a:latin typeface="Fieldwork-Hum-Light"/>
                <a:ea typeface="Fieldwork-Hum-Light"/>
                <a:cs typeface="Fieldwork-Hum-Light"/>
                <a:sym typeface="Fieldwork-Hum-Light"/>
              </a:defRPr>
            </a:lvl1pPr>
          </a:lstStyle>
          <a:p>
            <a:r>
              <a:rPr b="0" i="0" dirty="0">
                <a:latin typeface="Helvetica Light" panose="020B0403020202020204" pitchFamily="34" charset="0"/>
              </a:rPr>
              <a:t>Go further.</a:t>
            </a:r>
          </a:p>
        </p:txBody>
      </p:sp>
      <p:sp>
        <p:nvSpPr>
          <p:cNvPr id="50" name="We are an agile, no-nonsense, integrated creative agency.…"/>
          <p:cNvSpPr txBox="1"/>
          <p:nvPr/>
        </p:nvSpPr>
        <p:spPr>
          <a:xfrm>
            <a:off x="18246117" y="3240794"/>
            <a:ext cx="4075033" cy="10419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indent="0">
              <a:spcBef>
                <a:spcPts val="3900"/>
              </a:spcBef>
              <a:tabLst/>
              <a:defRPr sz="1900">
                <a:latin typeface="Fieldwork Hum Bold"/>
                <a:ea typeface="Fieldwork Hum Bold"/>
                <a:cs typeface="Fieldwork Hum Bold"/>
                <a:sym typeface="Fieldwork Hum Bold"/>
              </a:defRPr>
            </a:pPr>
            <a:r>
              <a:rPr b="1" i="0" dirty="0">
                <a:latin typeface="Helvetica" pitchFamily="2" charset="0"/>
              </a:rPr>
              <a:t>We are an agile, no-nonsense, integrated creative agency. </a:t>
            </a:r>
          </a:p>
          <a:p>
            <a:pPr indent="0">
              <a:spcBef>
                <a:spcPts val="3900"/>
              </a:spcBef>
              <a:tabLst/>
              <a:defRPr sz="1900">
                <a:latin typeface="Fieldwork Hum Bold"/>
                <a:ea typeface="Fieldwork Hum Bold"/>
                <a:cs typeface="Fieldwork Hum Bold"/>
                <a:sym typeface="Fieldwork Hum Bold"/>
              </a:defRPr>
            </a:pPr>
            <a:r>
              <a:rPr b="1" i="0" dirty="0">
                <a:latin typeface="Helvetica" pitchFamily="2" charset="0"/>
              </a:rPr>
              <a:t>We bring clarity in purpose and build loyalty emotionally through strategic insight and compelling ideas that take brands further.</a:t>
            </a:r>
          </a:p>
          <a:p>
            <a:pPr indent="0">
              <a:spcBef>
                <a:spcPts val="3900"/>
              </a:spcBef>
              <a:tabLst/>
              <a:defRPr sz="1900">
                <a:latin typeface="Fieldwork Hum Bold"/>
                <a:ea typeface="Fieldwork Hum Bold"/>
                <a:cs typeface="Fieldwork Hum Bold"/>
                <a:sym typeface="Fieldwork Hum Bold"/>
              </a:defRPr>
            </a:pPr>
            <a:r>
              <a:rPr b="1" i="0" dirty="0">
                <a:latin typeface="Helvetica" pitchFamily="2" charset="0"/>
              </a:rPr>
              <a:t>Go further.</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Integrated Creative, Brand, Digital, Content Marketing and Advertising Agency. </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We create engagement through strategic insight, creative, digital, social, photography and video. </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Integrated Creative, Brand, Digital and Advertising Agency.</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We are an agile, no-nonsense, integrated brand communications agency. </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We get to the heart of brand loyalty by creating strategic clarity of purpose and connecting emotionally through compelling creative.</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Compelling insight and creative that leads with the heart. </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We give brands more by </a:t>
            </a:r>
            <a:r>
              <a:rPr b="0" i="0" dirty="0" err="1">
                <a:latin typeface="Helvetica Light" panose="020B0403020202020204" pitchFamily="34" charset="0"/>
              </a:rPr>
              <a:t>maximising</a:t>
            </a:r>
            <a:r>
              <a:rPr b="0" i="0" dirty="0">
                <a:latin typeface="Helvetica Light" panose="020B0403020202020204" pitchFamily="34" charset="0"/>
              </a:rPr>
              <a:t> film and photography output with a digital-first approach delivering across multiple touch points using print, digital, photography and film. </a:t>
            </a:r>
          </a:p>
          <a:p>
            <a:pPr indent="0">
              <a:spcBef>
                <a:spcPts val="3900"/>
              </a:spcBef>
              <a:tabLst/>
              <a:defRPr sz="1900">
                <a:latin typeface="Fieldwork Hum Bold"/>
                <a:ea typeface="Fieldwork Hum Bold"/>
                <a:cs typeface="Fieldwork Hum Bold"/>
                <a:sym typeface="Fieldwork Hum Bold"/>
              </a:defRPr>
            </a:pPr>
            <a:endParaRPr b="1" i="0" dirty="0">
              <a:latin typeface="Helvetica" pitchFamily="2" charset="0"/>
            </a:endParaRP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create emotional engagement through strategic insight, creative, digital, social, photography and video.  </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with the strategic insights to unlock new customers and compelling creative to get brands noticed.</a:t>
            </a:r>
          </a:p>
          <a:p>
            <a:pPr indent="0">
              <a:spcBef>
                <a:spcPts val="3900"/>
              </a:spcBef>
              <a:tabLst/>
              <a:defRPr sz="1900">
                <a:latin typeface="Fieldwork-Hum-Light"/>
                <a:ea typeface="Fieldwork-Hum-Light"/>
                <a:cs typeface="Fieldwork-Hum-Light"/>
                <a:sym typeface="Fieldwork-Hum-Light"/>
              </a:defRPr>
            </a:pPr>
            <a:r>
              <a:rPr b="0" i="0" dirty="0">
                <a:latin typeface="Helvetica Light" panose="020B0403020202020204" pitchFamily="34" charset="0"/>
              </a:rPr>
              <a:t>Go further. </a:t>
            </a:r>
          </a:p>
        </p:txBody>
      </p:sp>
      <p:sp>
        <p:nvSpPr>
          <p:cNvPr id="51"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 page_simple">
    <p:spTree>
      <p:nvGrpSpPr>
        <p:cNvPr id="1" name=""/>
        <p:cNvGrpSpPr/>
        <p:nvPr/>
      </p:nvGrpSpPr>
      <p:grpSpPr>
        <a:xfrm>
          <a:off x="0" y="0"/>
          <a:ext cx="0" cy="0"/>
          <a:chOff x="0" y="0"/>
          <a:chExt cx="0" cy="0"/>
        </a:xfrm>
      </p:grpSpPr>
      <p:sp>
        <p:nvSpPr>
          <p:cNvPr id="58" name="INVENTYA BRAND REFRESH"/>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1200" b="1" i="0" cap="all" spc="72">
                <a:uFill>
                  <a:solidFill>
                    <a:srgbClr val="32FDFF"/>
                  </a:solidFill>
                </a:uFill>
                <a:latin typeface="Helvetica" pitchFamily="2" charset="0"/>
                <a:ea typeface="Helvetica" pitchFamily="2" charset="0"/>
                <a:cs typeface="Helvetica" pitchFamily="2" charset="0"/>
                <a:sym typeface="Fieldwork Hum Bold"/>
              </a:defRPr>
            </a:lvl1pPr>
          </a:lstStyle>
          <a:p>
            <a:r>
              <a:rPr dirty="0"/>
              <a:t>INVENTYA BRAND REFRESH</a:t>
            </a:r>
          </a:p>
        </p:txBody>
      </p:sp>
      <p:sp>
        <p:nvSpPr>
          <p:cNvPr id="59" name="Title Text"/>
          <p:cNvSpPr txBox="1">
            <a:spLocks noGrp="1"/>
          </p:cNvSpPr>
          <p:nvPr>
            <p:ph type="body" sz="quarter" idx="22"/>
          </p:nvPr>
        </p:nvSpPr>
        <p:spPr>
          <a:xfrm>
            <a:off x="1752600" y="1052313"/>
            <a:ext cx="7584941" cy="556487"/>
          </a:xfrm>
          <a:prstGeom prst="rect">
            <a:avLst/>
          </a:prstGeom>
        </p:spPr>
        <p:txBody>
          <a:bodyPr lIns="0" tIns="0" rIns="0" bIns="0">
            <a:noAutofit/>
          </a:bodyPr>
          <a:lstStyle>
            <a:lvl1pPr marR="81279" algn="l" defTabSz="1815737">
              <a:lnSpc>
                <a:spcPts val="4200"/>
              </a:lnSpc>
              <a:defRPr sz="2800" b="0" i="0" cap="all" spc="168">
                <a:uFill>
                  <a:solidFill>
                    <a:srgbClr val="32FDFF"/>
                  </a:solidFill>
                </a:uFill>
                <a:latin typeface="Helvetica" pitchFamily="2" charset="0"/>
                <a:ea typeface="Helvetica" pitchFamily="2" charset="0"/>
                <a:cs typeface="Helvetica" pitchFamily="2" charset="0"/>
                <a:sym typeface="Fieldwork-Hum-DemiBold"/>
              </a:defRPr>
            </a:lvl1pPr>
          </a:lstStyle>
          <a:p>
            <a:r>
              <a:rPr dirty="0"/>
              <a:t>Title Text</a:t>
            </a:r>
          </a:p>
        </p:txBody>
      </p:sp>
      <p:sp>
        <p:nvSpPr>
          <p:cNvPr id="60" name="Subheading…"/>
          <p:cNvSpPr txBox="1">
            <a:spLocks noGrp="1"/>
          </p:cNvSpPr>
          <p:nvPr>
            <p:ph type="body" sz="half" idx="23"/>
          </p:nvPr>
        </p:nvSpPr>
        <p:spPr>
          <a:xfrm>
            <a:off x="1765300" y="3829041"/>
            <a:ext cx="11234370" cy="8537847"/>
          </a:xfrm>
          <a:prstGeom prst="rect">
            <a:avLst/>
          </a:prstGeom>
        </p:spPr>
        <p:txBody>
          <a:bodyPr lIns="0" tIns="0" rIns="0" bIns="0">
            <a:noAutofit/>
          </a:bodyPr>
          <a:lstStyle/>
          <a:p>
            <a:pPr algn="l" defTabSz="7837714">
              <a:spcBef>
                <a:spcPts val="2000"/>
              </a:spcBef>
              <a:defRPr sz="2800" b="1">
                <a:uFill>
                  <a:solidFill>
                    <a:srgbClr val="FFFFFF"/>
                  </a:solidFill>
                </a:uFill>
                <a:latin typeface="+mn-lt"/>
                <a:ea typeface="+mn-ea"/>
                <a:cs typeface="+mn-cs"/>
                <a:sym typeface="Helvetica"/>
              </a:defRPr>
            </a:pPr>
            <a:r>
              <a:t>Subheading</a:t>
            </a:r>
          </a:p>
          <a:p>
            <a:pPr algn="l" defTabSz="7837714">
              <a:lnSpc>
                <a:spcPct val="110000"/>
              </a:lnSpc>
              <a:spcBef>
                <a:spcPts val="1500"/>
              </a:spcBef>
              <a:tabLst>
                <a:tab pos="266700" algn="l"/>
                <a:tab pos="520700" algn="l"/>
              </a:tabLst>
              <a:defRPr sz="2800" b="1">
                <a:uFill>
                  <a:solidFill>
                    <a:srgbClr val="FFFFFF"/>
                  </a:solidFill>
                </a:uFill>
                <a:latin typeface="+mn-lt"/>
                <a:ea typeface="+mn-ea"/>
                <a:cs typeface="+mn-cs"/>
                <a:sym typeface="Helvetica"/>
              </a:defRPr>
            </a:pPr>
            <a:r>
              <a:t>Body Level One</a:t>
            </a:r>
          </a:p>
          <a:p>
            <a:pPr algn="l" defTabSz="7837714">
              <a:lnSpc>
                <a:spcPct val="110000"/>
              </a:lnSpc>
              <a:spcBef>
                <a:spcPts val="1500"/>
              </a:spcBef>
              <a:defRPr sz="2800" b="1">
                <a:uFill>
                  <a:solidFill>
                    <a:srgbClr val="FFFFFF"/>
                  </a:solidFill>
                </a:uFill>
                <a:latin typeface="+mn-lt"/>
                <a:ea typeface="+mn-ea"/>
                <a:cs typeface="+mn-cs"/>
                <a:sym typeface="Helvetica"/>
              </a:defRPr>
            </a:pPr>
            <a:r>
              <a:t>Body Level Two</a:t>
            </a:r>
          </a:p>
          <a:p>
            <a:pPr algn="l" defTabSz="7837714">
              <a:lnSpc>
                <a:spcPct val="110000"/>
              </a:lnSpc>
              <a:spcBef>
                <a:spcPts val="1200"/>
              </a:spcBef>
              <a:defRPr sz="2800" b="1">
                <a:uFill>
                  <a:solidFill>
                    <a:srgbClr val="FFFFFF"/>
                  </a:solidFill>
                </a:uFill>
                <a:latin typeface="+mn-lt"/>
                <a:ea typeface="+mn-ea"/>
                <a:cs typeface="+mn-cs"/>
                <a:sym typeface="Helvetica"/>
              </a:defRPr>
            </a:pPr>
            <a:r>
              <a:t>Body Level Three</a:t>
            </a:r>
          </a:p>
        </p:txBody>
      </p:sp>
      <p:pic>
        <p:nvPicPr>
          <p:cNvPr id="61" name="Relish-pink.png" descr="Relish-pin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1940" y="495009"/>
            <a:ext cx="1016001" cy="561341"/>
          </a:xfrm>
          <a:prstGeom prst="rect">
            <a:avLst/>
          </a:prstGeom>
          <a:ln w="12700">
            <a:miter lim="400000"/>
          </a:ln>
        </p:spPr>
      </p:pic>
      <p:sp>
        <p:nvSpPr>
          <p:cNvPr id="62"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Indicative budget">
    <p:spTree>
      <p:nvGrpSpPr>
        <p:cNvPr id="1" name=""/>
        <p:cNvGrpSpPr/>
        <p:nvPr/>
      </p:nvGrpSpPr>
      <p:grpSpPr>
        <a:xfrm>
          <a:off x="0" y="0"/>
          <a:ext cx="0" cy="0"/>
          <a:chOff x="0" y="0"/>
          <a:chExt cx="0" cy="0"/>
        </a:xfrm>
      </p:grpSpPr>
      <p:pic>
        <p:nvPicPr>
          <p:cNvPr id="69" name="Collider2020_Logo.pdf" descr="Collider2020_Log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39344" y="12750242"/>
            <a:ext cx="1905001" cy="312617"/>
          </a:xfrm>
          <a:prstGeom prst="rect">
            <a:avLst/>
          </a:prstGeom>
          <a:ln w="12700">
            <a:miter lim="400000"/>
          </a:ln>
        </p:spPr>
      </p:pic>
      <p:sp>
        <p:nvSpPr>
          <p:cNvPr id="70" name="Lorem ipsum"/>
          <p:cNvSpPr txBox="1">
            <a:spLocks noGrp="1"/>
          </p:cNvSpPr>
          <p:nvPr>
            <p:ph type="body" sz="quarter" idx="21"/>
          </p:nvPr>
        </p:nvSpPr>
        <p:spPr>
          <a:xfrm>
            <a:off x="1778000" y="778933"/>
            <a:ext cx="5172669" cy="312616"/>
          </a:xfrm>
          <a:prstGeom prst="rect">
            <a:avLst/>
          </a:prstGeom>
        </p:spPr>
        <p:txBody>
          <a:bodyPr lIns="0" tIns="0" rIns="0" bIns="0">
            <a:noAutofit/>
          </a:bodyPr>
          <a:lstStyle>
            <a:lvl1pPr marR="81279" algn="l" defTabSz="1815737">
              <a:lnSpc>
                <a:spcPct val="120000"/>
              </a:lnSpc>
              <a:defRPr sz="2400" b="1" i="1" cap="all" spc="144">
                <a:uFill>
                  <a:solidFill>
                    <a:srgbClr val="32FDFF"/>
                  </a:solidFill>
                </a:uFill>
                <a:latin typeface="+mn-lt"/>
                <a:ea typeface="+mn-ea"/>
                <a:cs typeface="+mn-cs"/>
                <a:sym typeface="Helvetica"/>
              </a:defRPr>
            </a:lvl1pPr>
          </a:lstStyle>
          <a:p>
            <a:r>
              <a:t>Lorem ipsum</a:t>
            </a:r>
          </a:p>
        </p:txBody>
      </p:sp>
      <p:sp>
        <p:nvSpPr>
          <p:cNvPr id="71" name="Indicative BUDGET"/>
          <p:cNvSpPr txBox="1">
            <a:spLocks noGrp="1"/>
          </p:cNvSpPr>
          <p:nvPr>
            <p:ph type="body" sz="quarter" idx="22"/>
          </p:nvPr>
        </p:nvSpPr>
        <p:spPr>
          <a:xfrm>
            <a:off x="1752600" y="1280913"/>
            <a:ext cx="7584941" cy="556487"/>
          </a:xfrm>
          <a:prstGeom prst="rect">
            <a:avLst/>
          </a:prstGeom>
        </p:spPr>
        <p:txBody>
          <a:bodyPr lIns="0" tIns="0" rIns="0" bIns="0">
            <a:noAutofit/>
          </a:bodyPr>
          <a:lstStyle>
            <a:lvl1pPr marR="81279" algn="l" defTabSz="1815737">
              <a:lnSpc>
                <a:spcPts val="4200"/>
              </a:lnSpc>
              <a:defRPr sz="4000" b="1" i="1" cap="all" spc="240">
                <a:uFill>
                  <a:solidFill>
                    <a:srgbClr val="32FDFF"/>
                  </a:solidFill>
                </a:uFill>
                <a:latin typeface="+mn-lt"/>
                <a:ea typeface="+mn-ea"/>
                <a:cs typeface="+mn-cs"/>
                <a:sym typeface="Helvetica"/>
              </a:defRPr>
            </a:lvl1pPr>
          </a:lstStyle>
          <a:p>
            <a:r>
              <a:t>Indicative BUDGET</a:t>
            </a:r>
          </a:p>
        </p:txBody>
      </p:sp>
      <p:graphicFrame>
        <p:nvGraphicFramePr>
          <p:cNvPr id="72" name="Table 2"/>
          <p:cNvGraphicFramePr/>
          <p:nvPr/>
        </p:nvGraphicFramePr>
        <p:xfrm>
          <a:off x="1775879" y="3122945"/>
          <a:ext cx="18414874" cy="1078339"/>
        </p:xfrm>
        <a:graphic>
          <a:graphicData uri="http://schemas.openxmlformats.org/drawingml/2006/table">
            <a:tbl>
              <a:tblPr>
                <a:tableStyleId>{4C3C2611-4C71-4FC5-86AE-919BDF0F9419}</a:tableStyleId>
              </a:tblPr>
              <a:tblGrid>
                <a:gridCol w="16735023">
                  <a:extLst>
                    <a:ext uri="{9D8B030D-6E8A-4147-A177-3AD203B41FA5}">
                      <a16:colId xmlns:a16="http://schemas.microsoft.com/office/drawing/2014/main" val="20000"/>
                    </a:ext>
                  </a:extLst>
                </a:gridCol>
                <a:gridCol w="1679848">
                  <a:extLst>
                    <a:ext uri="{9D8B030D-6E8A-4147-A177-3AD203B41FA5}">
                      <a16:colId xmlns:a16="http://schemas.microsoft.com/office/drawing/2014/main" val="20001"/>
                    </a:ext>
                  </a:extLst>
                </a:gridCol>
              </a:tblGrid>
              <a:tr h="1078338">
                <a:tc>
                  <a:txBody>
                    <a:bodyPr/>
                    <a:lstStyle/>
                    <a:p>
                      <a:pPr marL="190500" marR="190500" algn="l" defTabSz="7837714">
                        <a:spcBef>
                          <a:spcPts val="3000"/>
                        </a:spcBef>
                        <a:defRPr sz="1800">
                          <a:solidFill>
                            <a:srgbClr val="000000"/>
                          </a:solidFill>
                        </a:defRPr>
                      </a:pPr>
                      <a:r>
                        <a:rPr sz="2500" b="1" cap="all">
                          <a:solidFill>
                            <a:srgbClr val="FFFFFF"/>
                          </a:solidFill>
                          <a:uFill>
                            <a:solidFill>
                              <a:srgbClr val="FFFFFF"/>
                            </a:solidFill>
                          </a:uFill>
                          <a:sym typeface="Helvetica"/>
                        </a:rPr>
                        <a:t>1. Discover + define Royal Doulton brand Experience, identity &amp; Guidelines</a:t>
                      </a:r>
                    </a:p>
                  </a:txBody>
                  <a:tcPr marL="50800" marR="50800" marT="50800" marB="50800" anchor="ctr" horzOverflow="overflow">
                    <a:lnR w="254000">
                      <a:solidFill>
                        <a:srgbClr val="FFFFFF"/>
                      </a:solidFill>
                      <a:miter lim="400000"/>
                    </a:lnR>
                    <a:solidFill>
                      <a:srgbClr val="4D4B59"/>
                    </a:solidFill>
                  </a:tcPr>
                </a:tc>
                <a:tc>
                  <a:txBody>
                    <a:bodyPr/>
                    <a:lstStyle/>
                    <a:p>
                      <a:pPr marL="190500" marR="190500" defTabSz="914400">
                        <a:defRPr sz="1800">
                          <a:solidFill>
                            <a:srgbClr val="000000"/>
                          </a:solidFill>
                        </a:defRPr>
                      </a:pPr>
                      <a:r>
                        <a:rPr sz="2500" b="1">
                          <a:solidFill>
                            <a:srgbClr val="FEFEFE"/>
                          </a:solidFill>
                          <a:sym typeface="Helvetica"/>
                        </a:rPr>
                        <a:t>£25,000</a:t>
                      </a:r>
                    </a:p>
                  </a:txBody>
                  <a:tcPr marL="50800" marR="50800" marT="50800" marB="50800" anchor="ctr" horzOverflow="overflow">
                    <a:lnL w="254000">
                      <a:solidFill>
                        <a:srgbClr val="FFFFFF"/>
                      </a:solidFill>
                      <a:miter lim="400000"/>
                    </a:lnL>
                    <a:solidFill>
                      <a:srgbClr val="4D4B59"/>
                    </a:solidFill>
                  </a:tcPr>
                </a:tc>
                <a:extLst>
                  <a:ext uri="{0D108BD9-81ED-4DB2-BD59-A6C34878D82A}">
                    <a16:rowId xmlns:a16="http://schemas.microsoft.com/office/drawing/2014/main" val="10000"/>
                  </a:ext>
                </a:extLst>
              </a:tr>
            </a:tbl>
          </a:graphicData>
        </a:graphic>
      </p:graphicFrame>
      <p:graphicFrame>
        <p:nvGraphicFramePr>
          <p:cNvPr id="73" name="Table 2-1"/>
          <p:cNvGraphicFramePr/>
          <p:nvPr/>
        </p:nvGraphicFramePr>
        <p:xfrm>
          <a:off x="1775879" y="4757011"/>
          <a:ext cx="18414874" cy="1078340"/>
        </p:xfrm>
        <a:graphic>
          <a:graphicData uri="http://schemas.openxmlformats.org/drawingml/2006/table">
            <a:tbl>
              <a:tblPr>
                <a:tableStyleId>{4C3C2611-4C71-4FC5-86AE-919BDF0F9419}</a:tableStyleId>
              </a:tblPr>
              <a:tblGrid>
                <a:gridCol w="16726381">
                  <a:extLst>
                    <a:ext uri="{9D8B030D-6E8A-4147-A177-3AD203B41FA5}">
                      <a16:colId xmlns:a16="http://schemas.microsoft.com/office/drawing/2014/main" val="20000"/>
                    </a:ext>
                  </a:extLst>
                </a:gridCol>
                <a:gridCol w="1688491">
                  <a:extLst>
                    <a:ext uri="{9D8B030D-6E8A-4147-A177-3AD203B41FA5}">
                      <a16:colId xmlns:a16="http://schemas.microsoft.com/office/drawing/2014/main" val="20001"/>
                    </a:ext>
                  </a:extLst>
                </a:gridCol>
              </a:tblGrid>
              <a:tr h="1078338">
                <a:tc>
                  <a:txBody>
                    <a:bodyPr/>
                    <a:lstStyle/>
                    <a:p>
                      <a:pPr marL="190500" marR="190500" algn="l" defTabSz="7837714">
                        <a:spcBef>
                          <a:spcPts val="3000"/>
                        </a:spcBef>
                        <a:defRPr sz="1800">
                          <a:solidFill>
                            <a:srgbClr val="000000"/>
                          </a:solidFill>
                        </a:defRPr>
                      </a:pPr>
                      <a:r>
                        <a:rPr sz="2500" b="1" cap="all">
                          <a:solidFill>
                            <a:srgbClr val="FFFFFF"/>
                          </a:solidFill>
                          <a:uFill>
                            <a:solidFill>
                              <a:srgbClr val="FFFFFF"/>
                            </a:solidFill>
                          </a:uFill>
                          <a:sym typeface="Helvetica"/>
                        </a:rPr>
                        <a:t>2. Communication platform/concept &amp; 2020 marketing plan with touch point activations</a:t>
                      </a:r>
                    </a:p>
                  </a:txBody>
                  <a:tcPr marL="50800" marR="50800" marT="50800" marB="50800" anchor="ctr" horzOverflow="overflow">
                    <a:lnL w="0">
                      <a:miter lim="400000"/>
                    </a:lnL>
                    <a:lnR w="254000">
                      <a:solidFill>
                        <a:srgbClr val="FFFFFF"/>
                      </a:solidFill>
                      <a:miter lim="400000"/>
                    </a:lnR>
                    <a:lnT w="0">
                      <a:miter lim="400000"/>
                    </a:lnT>
                    <a:lnB w="0">
                      <a:miter lim="400000"/>
                    </a:lnB>
                    <a:solidFill>
                      <a:srgbClr val="4D4B59"/>
                    </a:solidFill>
                  </a:tcPr>
                </a:tc>
                <a:tc>
                  <a:txBody>
                    <a:bodyPr/>
                    <a:lstStyle/>
                    <a:p>
                      <a:pPr marL="190500" marR="190500" defTabSz="914400">
                        <a:defRPr sz="1800">
                          <a:solidFill>
                            <a:srgbClr val="000000"/>
                          </a:solidFill>
                        </a:defRPr>
                      </a:pPr>
                      <a:r>
                        <a:rPr sz="2500" b="1">
                          <a:solidFill>
                            <a:srgbClr val="FEFEFE"/>
                          </a:solidFill>
                          <a:sym typeface="Helvetica"/>
                        </a:rPr>
                        <a:t>£75,000</a:t>
                      </a:r>
                    </a:p>
                  </a:txBody>
                  <a:tcPr marL="50800" marR="50800" marT="50800" marB="50800" anchor="ctr" horzOverflow="overflow">
                    <a:lnL w="254000">
                      <a:solidFill>
                        <a:srgbClr val="FFFFFF"/>
                      </a:solidFill>
                      <a:miter lim="400000"/>
                    </a:lnL>
                    <a:solidFill>
                      <a:srgbClr val="4D4B59"/>
                    </a:solidFill>
                  </a:tcPr>
                </a:tc>
                <a:extLst>
                  <a:ext uri="{0D108BD9-81ED-4DB2-BD59-A6C34878D82A}">
                    <a16:rowId xmlns:a16="http://schemas.microsoft.com/office/drawing/2014/main" val="10000"/>
                  </a:ext>
                </a:extLst>
              </a:tr>
            </a:tbl>
          </a:graphicData>
        </a:graphic>
      </p:graphicFrame>
      <p:graphicFrame>
        <p:nvGraphicFramePr>
          <p:cNvPr id="74" name="Table 2-1-1"/>
          <p:cNvGraphicFramePr/>
          <p:nvPr/>
        </p:nvGraphicFramePr>
        <p:xfrm>
          <a:off x="1775879" y="6391078"/>
          <a:ext cx="20902419" cy="1078339"/>
        </p:xfrm>
        <a:graphic>
          <a:graphicData uri="http://schemas.openxmlformats.org/drawingml/2006/table">
            <a:tbl>
              <a:tblPr>
                <a:tableStyleId>{4C3C2611-4C71-4FC5-86AE-919BDF0F9419}</a:tableStyleId>
              </a:tblPr>
              <a:tblGrid>
                <a:gridCol w="16726063">
                  <a:extLst>
                    <a:ext uri="{9D8B030D-6E8A-4147-A177-3AD203B41FA5}">
                      <a16:colId xmlns:a16="http://schemas.microsoft.com/office/drawing/2014/main" val="20000"/>
                    </a:ext>
                  </a:extLst>
                </a:gridCol>
                <a:gridCol w="1688809">
                  <a:extLst>
                    <a:ext uri="{9D8B030D-6E8A-4147-A177-3AD203B41FA5}">
                      <a16:colId xmlns:a16="http://schemas.microsoft.com/office/drawing/2014/main" val="20001"/>
                    </a:ext>
                  </a:extLst>
                </a:gridCol>
              </a:tblGrid>
              <a:tr h="1078338">
                <a:tc>
                  <a:txBody>
                    <a:bodyPr/>
                    <a:lstStyle/>
                    <a:p>
                      <a:pPr marL="190500" marR="190500" algn="l" defTabSz="7837714">
                        <a:spcBef>
                          <a:spcPts val="3000"/>
                        </a:spcBef>
                        <a:defRPr sz="1800">
                          <a:solidFill>
                            <a:srgbClr val="000000"/>
                          </a:solidFill>
                        </a:defRPr>
                      </a:pPr>
                      <a:r>
                        <a:rPr sz="2500" b="1" cap="all">
                          <a:solidFill>
                            <a:srgbClr val="FFFFFF"/>
                          </a:solidFill>
                          <a:uFill>
                            <a:solidFill>
                              <a:srgbClr val="FFFFFF"/>
                            </a:solidFill>
                          </a:uFill>
                          <a:sym typeface="Helvetica"/>
                        </a:rPr>
                        <a:t>3. 360 assets for consumer activation &amp; key launches 2020  + internal launch including All productions</a:t>
                      </a:r>
                    </a:p>
                  </a:txBody>
                  <a:tcPr marL="50800" marR="50800" marT="50800" marB="50800" anchor="ctr" horzOverflow="overflow">
                    <a:lnR w="254000">
                      <a:solidFill>
                        <a:srgbClr val="FFFFFF"/>
                      </a:solidFill>
                      <a:miter lim="400000"/>
                    </a:lnR>
                    <a:solidFill>
                      <a:srgbClr val="4D4B59"/>
                    </a:solidFill>
                  </a:tcPr>
                </a:tc>
                <a:tc>
                  <a:txBody>
                    <a:bodyPr/>
                    <a:lstStyle/>
                    <a:p>
                      <a:pPr marL="190500" marR="190500" defTabSz="914400">
                        <a:defRPr sz="1800">
                          <a:solidFill>
                            <a:srgbClr val="000000"/>
                          </a:solidFill>
                        </a:defRPr>
                      </a:pPr>
                      <a:r>
                        <a:rPr sz="2500" b="1">
                          <a:solidFill>
                            <a:srgbClr val="FEFEFE"/>
                          </a:solidFill>
                          <a:sym typeface="Helvetica"/>
                        </a:rPr>
                        <a:t>£150,000</a:t>
                      </a:r>
                    </a:p>
                  </a:txBody>
                  <a:tcPr marL="50800" marR="50800" marT="50800" marB="50800" anchor="ctr" horzOverflow="overflow">
                    <a:lnL w="254000">
                      <a:solidFill>
                        <a:srgbClr val="FFFFFF"/>
                      </a:solidFill>
                      <a:miter lim="400000"/>
                    </a:lnL>
                    <a:solidFill>
                      <a:srgbClr val="4D4B59"/>
                    </a:solidFill>
                  </a:tcPr>
                </a:tc>
                <a:extLst>
                  <a:ext uri="{0D108BD9-81ED-4DB2-BD59-A6C34878D82A}">
                    <a16:rowId xmlns:a16="http://schemas.microsoft.com/office/drawing/2014/main" val="10000"/>
                  </a:ext>
                </a:extLst>
              </a:tr>
            </a:tbl>
          </a:graphicData>
        </a:graphic>
      </p:graphicFrame>
      <p:graphicFrame>
        <p:nvGraphicFramePr>
          <p:cNvPr id="75" name="Table 2-1-1-1"/>
          <p:cNvGraphicFramePr/>
          <p:nvPr/>
        </p:nvGraphicFramePr>
        <p:xfrm>
          <a:off x="1775879" y="7889678"/>
          <a:ext cx="18414873" cy="1078339"/>
        </p:xfrm>
        <a:graphic>
          <a:graphicData uri="http://schemas.openxmlformats.org/drawingml/2006/table">
            <a:tbl>
              <a:tblPr>
                <a:tableStyleId>{4C3C2611-4C71-4FC5-86AE-919BDF0F9419}</a:tableStyleId>
              </a:tblPr>
              <a:tblGrid>
                <a:gridCol w="16729864">
                  <a:extLst>
                    <a:ext uri="{9D8B030D-6E8A-4147-A177-3AD203B41FA5}">
                      <a16:colId xmlns:a16="http://schemas.microsoft.com/office/drawing/2014/main" val="20000"/>
                    </a:ext>
                  </a:extLst>
                </a:gridCol>
                <a:gridCol w="1685008">
                  <a:extLst>
                    <a:ext uri="{9D8B030D-6E8A-4147-A177-3AD203B41FA5}">
                      <a16:colId xmlns:a16="http://schemas.microsoft.com/office/drawing/2014/main" val="20001"/>
                    </a:ext>
                  </a:extLst>
                </a:gridCol>
              </a:tblGrid>
              <a:tr h="1078338">
                <a:tc>
                  <a:txBody>
                    <a:bodyPr/>
                    <a:lstStyle/>
                    <a:p>
                      <a:pPr marL="190500" algn="l" defTabSz="7837714">
                        <a:spcBef>
                          <a:spcPts val="3000"/>
                        </a:spcBef>
                        <a:defRPr sz="1800">
                          <a:solidFill>
                            <a:srgbClr val="000000"/>
                          </a:solidFill>
                        </a:defRPr>
                      </a:pPr>
                      <a:r>
                        <a:rPr sz="2500" b="1" cap="all">
                          <a:solidFill>
                            <a:srgbClr val="FFFFFF"/>
                          </a:solidFill>
                          <a:uFill>
                            <a:solidFill>
                              <a:srgbClr val="FFFFFF"/>
                            </a:solidFill>
                          </a:uFill>
                          <a:sym typeface="Helvetica"/>
                        </a:rPr>
                        <a:t>GRAND TOTAL</a:t>
                      </a:r>
                    </a:p>
                  </a:txBody>
                  <a:tcPr marL="50800" marR="50800" marT="50800" marB="50800" anchor="ctr" horzOverflow="overflow">
                    <a:lnR w="254000">
                      <a:solidFill>
                        <a:srgbClr val="FFFFFF"/>
                      </a:solidFill>
                      <a:miter lim="400000"/>
                    </a:lnR>
                    <a:solidFill>
                      <a:srgbClr val="4D4B59"/>
                    </a:solidFill>
                  </a:tcPr>
                </a:tc>
                <a:tc>
                  <a:txBody>
                    <a:bodyPr/>
                    <a:lstStyle/>
                    <a:p>
                      <a:pPr marL="76200" defTabSz="914400">
                        <a:defRPr sz="1800">
                          <a:solidFill>
                            <a:srgbClr val="000000"/>
                          </a:solidFill>
                        </a:defRPr>
                      </a:pPr>
                      <a:r>
                        <a:rPr sz="2500" b="1">
                          <a:solidFill>
                            <a:srgbClr val="FEFEFE"/>
                          </a:solidFill>
                          <a:sym typeface="Helvetica"/>
                        </a:rPr>
                        <a:t>£250,000</a:t>
                      </a:r>
                    </a:p>
                  </a:txBody>
                  <a:tcPr marL="50800" marR="50800" marT="50800" marB="50800" anchor="ctr" horzOverflow="overflow">
                    <a:lnL w="254000">
                      <a:solidFill>
                        <a:srgbClr val="FFFFFF"/>
                      </a:solidFill>
                      <a:miter lim="400000"/>
                    </a:lnL>
                    <a:solidFill>
                      <a:srgbClr val="4D4B59"/>
                    </a:solidFill>
                  </a:tcPr>
                </a:tc>
                <a:extLst>
                  <a:ext uri="{0D108BD9-81ED-4DB2-BD59-A6C34878D82A}">
                    <a16:rowId xmlns:a16="http://schemas.microsoft.com/office/drawing/2014/main" val="10000"/>
                  </a:ext>
                </a:extLst>
              </a:tr>
            </a:tbl>
          </a:graphicData>
        </a:graphic>
      </p:graphicFrame>
      <p:graphicFrame>
        <p:nvGraphicFramePr>
          <p:cNvPr id="76" name="Table 2-2"/>
          <p:cNvGraphicFramePr/>
          <p:nvPr/>
        </p:nvGraphicFramePr>
        <p:xfrm>
          <a:off x="1775879" y="9659211"/>
          <a:ext cx="19651138" cy="1994693"/>
        </p:xfrm>
        <a:graphic>
          <a:graphicData uri="http://schemas.openxmlformats.org/drawingml/2006/table">
            <a:tbl>
              <a:tblPr>
                <a:tableStyleId>{4C3C2611-4C71-4FC5-86AE-919BDF0F9419}</a:tableStyleId>
              </a:tblPr>
              <a:tblGrid>
                <a:gridCol w="18455948">
                  <a:extLst>
                    <a:ext uri="{9D8B030D-6E8A-4147-A177-3AD203B41FA5}">
                      <a16:colId xmlns:a16="http://schemas.microsoft.com/office/drawing/2014/main" val="20000"/>
                    </a:ext>
                  </a:extLst>
                </a:gridCol>
                <a:gridCol w="1195189">
                  <a:extLst>
                    <a:ext uri="{9D8B030D-6E8A-4147-A177-3AD203B41FA5}">
                      <a16:colId xmlns:a16="http://schemas.microsoft.com/office/drawing/2014/main" val="20001"/>
                    </a:ext>
                  </a:extLst>
                </a:gridCol>
              </a:tblGrid>
              <a:tr h="666698">
                <a:tc>
                  <a:txBody>
                    <a:bodyPr/>
                    <a:lstStyle/>
                    <a:p>
                      <a:pPr marL="76200" marR="76200" indent="25400" algn="l" defTabSz="914400">
                        <a:defRPr sz="1800">
                          <a:solidFill>
                            <a:srgbClr val="000000"/>
                          </a:solidFill>
                        </a:defRPr>
                      </a:pPr>
                      <a:r>
                        <a:rPr sz="2400" b="1" cap="all">
                          <a:solidFill>
                            <a:srgbClr val="FFFFFF"/>
                          </a:solidFill>
                          <a:uFill>
                            <a:solidFill>
                              <a:srgbClr val="FFFFFF"/>
                            </a:solidFill>
                          </a:uFill>
                          <a:sym typeface="Helvetica"/>
                        </a:rPr>
                        <a:t>Exclusions &amp; considerations</a:t>
                      </a:r>
                    </a:p>
                  </a:txBody>
                  <a:tcPr marL="101600" marR="101600" marT="101600" marB="101600" anchor="ctr" horzOverflow="overflow">
                    <a:lnB w="127000">
                      <a:solidFill>
                        <a:srgbClr val="FFFFFF"/>
                      </a:solidFill>
                      <a:miter lim="400000"/>
                    </a:lnB>
                    <a:solidFill>
                      <a:srgbClr val="4D4B59"/>
                    </a:solidFill>
                  </a:tcPr>
                </a:tc>
                <a:tc>
                  <a:txBody>
                    <a:bodyPr/>
                    <a:lstStyle/>
                    <a:p>
                      <a:pPr algn="r" defTabSz="914400">
                        <a:defRPr sz="3600">
                          <a:solidFill>
                            <a:srgbClr val="000000"/>
                          </a:solidFill>
                          <a:latin typeface="Helvetica Light"/>
                          <a:ea typeface="Helvetica Light"/>
                          <a:cs typeface="Helvetica Light"/>
                          <a:sym typeface="Helvetica Light"/>
                        </a:defRPr>
                      </a:pPr>
                      <a:endParaRPr/>
                    </a:p>
                  </a:txBody>
                  <a:tcPr marL="50800" marR="50800" marT="50800" marB="50800" horzOverflow="overflow">
                    <a:noFill/>
                  </a:tcPr>
                </a:tc>
                <a:extLst>
                  <a:ext uri="{0D108BD9-81ED-4DB2-BD59-A6C34878D82A}">
                    <a16:rowId xmlns:a16="http://schemas.microsoft.com/office/drawing/2014/main" val="10000"/>
                  </a:ext>
                </a:extLst>
              </a:tr>
              <a:tr h="1327993">
                <a:tc>
                  <a:txBody>
                    <a:bodyPr/>
                    <a:lstStyle/>
                    <a:p>
                      <a:pPr algn="l" defTabSz="7837714">
                        <a:lnSpc>
                          <a:spcPct val="110000"/>
                        </a:lnSpc>
                        <a:spcBef>
                          <a:spcPts val="1200"/>
                        </a:spcBef>
                        <a:defRPr sz="1800">
                          <a:solidFill>
                            <a:srgbClr val="000000"/>
                          </a:solidFill>
                        </a:defRPr>
                      </a:pPr>
                      <a:r>
                        <a:rPr sz="2100">
                          <a:uFill>
                            <a:solidFill>
                              <a:srgbClr val="FFFFFF"/>
                            </a:solidFill>
                          </a:uFill>
                          <a:latin typeface="Helvetica Light"/>
                          <a:ea typeface="Helvetica Light"/>
                          <a:cs typeface="Helvetica Light"/>
                          <a:sym typeface="Helvetica Light"/>
                        </a:rPr>
                        <a:t>Indicative cost only, to be adapted dependant on agreed activation plan, and deliverables required. We would work collaboratively with you to agree a detailed scope of work for the project with defined deliverables. Includes the development of master assets in English only. Excludes transcreation for local markets. Please note this also excludes PR and media costs. Assumes local market implementation.  </a:t>
                      </a:r>
                    </a:p>
                  </a:txBody>
                  <a:tcPr marL="0" marR="0" marT="0" marB="0" anchor="ctr" horzOverflow="overflow">
                    <a:lnT w="127000">
                      <a:solidFill>
                        <a:srgbClr val="FFFFFF"/>
                      </a:solidFill>
                      <a:miter lim="400000"/>
                    </a:lnT>
                    <a:noFill/>
                  </a:tcPr>
                </a:tc>
                <a:tc>
                  <a:txBody>
                    <a:bodyPr/>
                    <a:lstStyle/>
                    <a:p>
                      <a:pPr algn="r" defTabSz="914400">
                        <a:defRPr sz="2000">
                          <a:solidFill>
                            <a:srgbClr val="000000"/>
                          </a:solidFill>
                          <a:sym typeface="Helvetica"/>
                        </a:defRPr>
                      </a:pPr>
                      <a:endParaRPr/>
                    </a:p>
                  </a:txBody>
                  <a:tcPr marL="50800" marR="50800" marT="50800" marB="50800" horzOverflow="overflow">
                    <a:noFill/>
                  </a:tcPr>
                </a:tc>
                <a:extLst>
                  <a:ext uri="{0D108BD9-81ED-4DB2-BD59-A6C34878D82A}">
                    <a16:rowId xmlns:a16="http://schemas.microsoft.com/office/drawing/2014/main" val="10001"/>
                  </a:ext>
                </a:extLst>
              </a:tr>
            </a:tbl>
          </a:graphicData>
        </a:graphic>
      </p:graphicFrame>
      <p:sp>
        <p:nvSpPr>
          <p:cNvPr id="77" name="Slide Number"/>
          <p:cNvSpPr txBox="1">
            <a:spLocks noGrp="1"/>
          </p:cNvSpPr>
          <p:nvPr>
            <p:ph type="sldNum" sz="quarter" idx="2"/>
          </p:nvPr>
        </p:nvSpPr>
        <p:spPr>
          <a:xfrm>
            <a:off x="13400313" y="14173200"/>
            <a:ext cx="564883" cy="588555"/>
          </a:xfrm>
          <a:prstGeom prst="rect">
            <a:avLst/>
          </a:prstGeom>
        </p:spPr>
        <p:txBody>
          <a:bodyPr lIns="78377" tIns="78377" rIns="78377" bIns="78377"/>
          <a:lstStyle>
            <a:lvl1pPr algn="l" defTabSz="914400">
              <a:lnSpc>
                <a:spcPct val="110000"/>
              </a:lnSpc>
              <a:spcBef>
                <a:spcPts val="1500"/>
              </a:spcBef>
              <a:tabLst>
                <a:tab pos="266700" algn="l"/>
                <a:tab pos="520700" algn="l"/>
              </a:tabLst>
              <a:defRPr sz="2800">
                <a:solidFill>
                  <a:srgbClr val="333E48"/>
                </a:solidFill>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ivider page - Solid colour">
    <p:bg>
      <p:bgPr>
        <a:solidFill>
          <a:srgbClr val="000000"/>
        </a:solidFill>
        <a:effectLst/>
      </p:bgPr>
    </p:bg>
    <p:spTree>
      <p:nvGrpSpPr>
        <p:cNvPr id="1" name=""/>
        <p:cNvGrpSpPr/>
        <p:nvPr/>
      </p:nvGrpSpPr>
      <p:grpSpPr>
        <a:xfrm>
          <a:off x="0" y="0"/>
          <a:ext cx="0" cy="0"/>
          <a:chOff x="0" y="0"/>
          <a:chExt cx="0" cy="0"/>
        </a:xfrm>
      </p:grpSpPr>
      <p:sp>
        <p:nvSpPr>
          <p:cNvPr id="84" name="Title Text…"/>
          <p:cNvSpPr txBox="1">
            <a:spLocks noGrp="1"/>
          </p:cNvSpPr>
          <p:nvPr>
            <p:ph type="body" sz="half" idx="21"/>
          </p:nvPr>
        </p:nvSpPr>
        <p:spPr>
          <a:xfrm>
            <a:off x="3472854" y="4461790"/>
            <a:ext cx="17438291" cy="6190611"/>
          </a:xfrm>
          <a:prstGeom prst="rect">
            <a:avLst/>
          </a:prstGeom>
        </p:spPr>
        <p:txBody>
          <a:bodyPr lIns="0" tIns="0" rIns="0" bIns="0">
            <a:noAutofit/>
          </a:bodyPr>
          <a:lstStyle>
            <a:lvl1pPr>
              <a:defRPr b="1" i="0">
                <a:latin typeface="Helvetica" pitchFamily="2" charset="0"/>
              </a:defRPr>
            </a:lvl1pPr>
          </a:lstStyle>
          <a:p>
            <a:pPr marR="81279" algn="l" defTabSz="1815737">
              <a:lnSpc>
                <a:spcPct val="110000"/>
              </a:lnSpc>
              <a:defRPr spc="270">
                <a:solidFill>
                  <a:srgbClr val="FF2F92"/>
                </a:solidFill>
                <a:uFill>
                  <a:solidFill>
                    <a:srgbClr val="32FDFF"/>
                  </a:solidFill>
                </a:uFill>
                <a:latin typeface="Fieldwork Hum Bold"/>
                <a:ea typeface="Fieldwork Hum Bold"/>
                <a:cs typeface="Fieldwork Hum Bold"/>
                <a:sym typeface="Fieldwork Hum Bold"/>
              </a:defRPr>
            </a:pPr>
            <a:r>
              <a:rPr dirty="0"/>
              <a:t>Title Text</a:t>
            </a:r>
          </a:p>
          <a:p>
            <a:pPr marR="81279" algn="l" defTabSz="1815737">
              <a:lnSpc>
                <a:spcPct val="110000"/>
              </a:lnSpc>
              <a:defRPr sz="3200" spc="160">
                <a:solidFill>
                  <a:srgbClr val="FF2F92"/>
                </a:solidFill>
                <a:uFill>
                  <a:solidFill>
                    <a:srgbClr val="32FDFF"/>
                  </a:solidFill>
                </a:uFill>
                <a:latin typeface="Fieldwork Hum Bold"/>
                <a:ea typeface="Fieldwork Hum Bold"/>
                <a:cs typeface="Fieldwork Hum Bold"/>
                <a:sym typeface="Fieldwork Hum Bold"/>
              </a:defRPr>
            </a:pPr>
            <a:r>
              <a:rPr dirty="0"/>
              <a:t>Sub text here</a:t>
            </a:r>
          </a:p>
        </p:txBody>
      </p:sp>
      <p:sp>
        <p:nvSpPr>
          <p:cNvPr id="85" name="Slide Number"/>
          <p:cNvSpPr txBox="1">
            <a:spLocks noGrp="1"/>
          </p:cNvSpPr>
          <p:nvPr>
            <p:ph type="sldNum" sz="quarter" idx="2"/>
          </p:nvPr>
        </p:nvSpPr>
        <p:spPr>
          <a:xfrm>
            <a:off x="13400313" y="14173200"/>
            <a:ext cx="819264" cy="855255"/>
          </a:xfrm>
          <a:prstGeom prst="rect">
            <a:avLst/>
          </a:prstGeom>
        </p:spPr>
        <p:txBody>
          <a:bodyPr lIns="78377" tIns="78377" rIns="78377" bIns="78377"/>
          <a:lstStyle>
            <a:lvl1pPr algn="l" defTabSz="914400">
              <a:lnSpc>
                <a:spcPct val="110000"/>
              </a:lnSpc>
              <a:spcBef>
                <a:spcPts val="1500"/>
              </a:spcBef>
              <a:tabLst>
                <a:tab pos="266700" algn="l"/>
                <a:tab pos="520700" algn="l"/>
              </a:tabLst>
              <a:defRPr sz="4600">
                <a:uFill>
                  <a:solidFill>
                    <a:srgbClr val="000000"/>
                  </a:solidFill>
                </a:u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ivider page - white">
    <p:spTree>
      <p:nvGrpSpPr>
        <p:cNvPr id="1" name=""/>
        <p:cNvGrpSpPr/>
        <p:nvPr/>
      </p:nvGrpSpPr>
      <p:grpSpPr>
        <a:xfrm>
          <a:off x="0" y="0"/>
          <a:ext cx="0" cy="0"/>
          <a:chOff x="0" y="0"/>
          <a:chExt cx="0" cy="0"/>
        </a:xfrm>
      </p:grpSpPr>
      <p:sp>
        <p:nvSpPr>
          <p:cNvPr id="92" name="Title Text…"/>
          <p:cNvSpPr txBox="1">
            <a:spLocks noGrp="1"/>
          </p:cNvSpPr>
          <p:nvPr>
            <p:ph type="body" sz="half" idx="21"/>
          </p:nvPr>
        </p:nvSpPr>
        <p:spPr>
          <a:xfrm>
            <a:off x="3472854" y="4461790"/>
            <a:ext cx="17438291" cy="6190611"/>
          </a:xfrm>
          <a:prstGeom prst="rect">
            <a:avLst/>
          </a:prstGeom>
        </p:spPr>
        <p:txBody>
          <a:bodyPr lIns="0" tIns="0" rIns="0" bIns="0">
            <a:noAutofit/>
          </a:bodyPr>
          <a:lstStyle>
            <a:lvl1pPr>
              <a:defRPr b="1" i="0">
                <a:latin typeface="Helvetica" pitchFamily="2" charset="0"/>
              </a:defRPr>
            </a:lvl1pPr>
          </a:lstStyle>
          <a:p>
            <a:pPr marR="81279" algn="l" defTabSz="1815737">
              <a:lnSpc>
                <a:spcPct val="110000"/>
              </a:lnSpc>
              <a:defRPr spc="270">
                <a:uFill>
                  <a:solidFill>
                    <a:srgbClr val="32FDFF"/>
                  </a:solidFill>
                </a:uFill>
                <a:latin typeface="Fieldwork Hum Bold"/>
                <a:ea typeface="Fieldwork Hum Bold"/>
                <a:cs typeface="Fieldwork Hum Bold"/>
                <a:sym typeface="Fieldwork Hum Bold"/>
              </a:defRPr>
            </a:pPr>
            <a:r>
              <a:rPr dirty="0"/>
              <a:t>Title Text</a:t>
            </a:r>
          </a:p>
          <a:p>
            <a:pPr marR="81279" algn="l" defTabSz="1815737">
              <a:lnSpc>
                <a:spcPct val="110000"/>
              </a:lnSpc>
              <a:defRPr sz="3200" spc="160">
                <a:uFill>
                  <a:solidFill>
                    <a:srgbClr val="32FDFF"/>
                  </a:solidFill>
                </a:uFill>
                <a:latin typeface="Fieldwork Hum Bold"/>
                <a:ea typeface="Fieldwork Hum Bold"/>
                <a:cs typeface="Fieldwork Hum Bold"/>
                <a:sym typeface="Fieldwork Hum Bold"/>
              </a:defRPr>
            </a:pPr>
            <a:r>
              <a:rPr dirty="0"/>
              <a:t>Sub text here</a:t>
            </a:r>
          </a:p>
        </p:txBody>
      </p:sp>
      <p:pic>
        <p:nvPicPr>
          <p:cNvPr id="93" name="Relish-pink.png" descr="Relish-pin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1940" y="495009"/>
            <a:ext cx="1016001" cy="561341"/>
          </a:xfrm>
          <a:prstGeom prst="rect">
            <a:avLst/>
          </a:prstGeom>
          <a:ln w="12700">
            <a:miter lim="400000"/>
          </a:ln>
        </p:spPr>
      </p:pic>
      <p:sp>
        <p:nvSpPr>
          <p:cNvPr id="94" name="Slide Number"/>
          <p:cNvSpPr txBox="1">
            <a:spLocks noGrp="1"/>
          </p:cNvSpPr>
          <p:nvPr>
            <p:ph type="sldNum" sz="quarter" idx="2"/>
          </p:nvPr>
        </p:nvSpPr>
        <p:spPr>
          <a:xfrm>
            <a:off x="13400313" y="14173200"/>
            <a:ext cx="819264" cy="855255"/>
          </a:xfrm>
          <a:prstGeom prst="rect">
            <a:avLst/>
          </a:prstGeom>
        </p:spPr>
        <p:txBody>
          <a:bodyPr lIns="78377" tIns="78377" rIns="78377" bIns="78377"/>
          <a:lstStyle>
            <a:lvl1pPr algn="l" defTabSz="914400">
              <a:lnSpc>
                <a:spcPct val="110000"/>
              </a:lnSpc>
              <a:spcBef>
                <a:spcPts val="1500"/>
              </a:spcBef>
              <a:tabLst>
                <a:tab pos="266700" algn="l"/>
                <a:tab pos="520700" algn="l"/>
              </a:tabLst>
              <a:defRPr sz="4600">
                <a:uFill>
                  <a:solidFill>
                    <a:srgbClr val="000000"/>
                  </a:solidFill>
                </a:u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ign off Slide">
    <p:spTree>
      <p:nvGrpSpPr>
        <p:cNvPr id="1" name=""/>
        <p:cNvGrpSpPr/>
        <p:nvPr/>
      </p:nvGrpSpPr>
      <p:grpSpPr>
        <a:xfrm>
          <a:off x="0" y="0"/>
          <a:ext cx="0" cy="0"/>
          <a:chOff x="0" y="0"/>
          <a:chExt cx="0" cy="0"/>
        </a:xfrm>
      </p:grpSpPr>
      <p:sp>
        <p:nvSpPr>
          <p:cNvPr id="101" name="hello@relishhq.com relishhq.com"/>
          <p:cNvSpPr txBox="1">
            <a:spLocks noGrp="1"/>
          </p:cNvSpPr>
          <p:nvPr>
            <p:ph type="body" sz="quarter" idx="21"/>
          </p:nvPr>
        </p:nvSpPr>
        <p:spPr>
          <a:xfrm>
            <a:off x="12932255" y="7681656"/>
            <a:ext cx="6556802" cy="1011284"/>
          </a:xfrm>
          <a:prstGeom prst="rect">
            <a:avLst/>
          </a:prstGeom>
        </p:spPr>
        <p:txBody>
          <a:bodyPr lIns="52251" tIns="52251" rIns="52251" bIns="52251" anchor="ctr">
            <a:spAutoFit/>
          </a:bodyPr>
          <a:lstStyle/>
          <a:p>
            <a:pPr algn="l" defTabSz="7837714">
              <a:lnSpc>
                <a:spcPct val="110000"/>
              </a:lnSpc>
              <a:spcBef>
                <a:spcPts val="1500"/>
              </a:spcBef>
              <a:tabLst>
                <a:tab pos="266700" algn="l"/>
                <a:tab pos="520700" algn="l"/>
              </a:tabLst>
              <a:defRPr sz="2800">
                <a:uFill>
                  <a:solidFill>
                    <a:srgbClr val="FFFFFF"/>
                  </a:solidFill>
                </a:uFill>
                <a:latin typeface="Helvetica Light"/>
                <a:ea typeface="Helvetica Light"/>
                <a:cs typeface="Helvetica Light"/>
                <a:sym typeface="Helvetica Light"/>
              </a:defRPr>
            </a:pPr>
            <a:r>
              <a:t>hello@relishhq.com</a:t>
            </a:r>
            <a:br/>
            <a:r>
              <a:rPr b="1">
                <a:latin typeface="+mn-lt"/>
                <a:ea typeface="+mn-ea"/>
                <a:cs typeface="+mn-cs"/>
                <a:sym typeface="Helvetica"/>
                <a:hlinkClick r:id="rId2"/>
              </a:rPr>
              <a:t>relishhq.com</a:t>
            </a:r>
          </a:p>
        </p:txBody>
      </p:sp>
      <p:sp>
        <p:nvSpPr>
          <p:cNvPr id="102" name="Thank you"/>
          <p:cNvSpPr txBox="1">
            <a:spLocks noGrp="1"/>
          </p:cNvSpPr>
          <p:nvPr>
            <p:ph type="body" sz="quarter" idx="22"/>
          </p:nvPr>
        </p:nvSpPr>
        <p:spPr>
          <a:xfrm>
            <a:off x="12902621" y="4417169"/>
            <a:ext cx="8543110" cy="1231106"/>
          </a:xfrm>
          <a:prstGeom prst="rect">
            <a:avLst/>
          </a:prstGeom>
        </p:spPr>
        <p:txBody>
          <a:bodyPr lIns="0" tIns="0" rIns="0" bIns="0">
            <a:spAutoFit/>
          </a:bodyPr>
          <a:lstStyle>
            <a:lvl1pPr marR="81279" algn="l" defTabSz="1815737">
              <a:defRPr sz="8000" b="1" i="0" spc="480">
                <a:uFill>
                  <a:solidFill>
                    <a:srgbClr val="32FDFF"/>
                  </a:solidFill>
                </a:uFill>
                <a:latin typeface="Helvetica" pitchFamily="2" charset="0"/>
                <a:ea typeface="Helvetica" pitchFamily="2" charset="0"/>
                <a:cs typeface="Helvetica" pitchFamily="2" charset="0"/>
                <a:sym typeface="Fieldwork Hum Bold"/>
              </a:defRPr>
            </a:lvl1pPr>
          </a:lstStyle>
          <a:p>
            <a:r>
              <a:rPr dirty="0"/>
              <a:t>Thank you</a:t>
            </a:r>
          </a:p>
        </p:txBody>
      </p:sp>
      <p:pic>
        <p:nvPicPr>
          <p:cNvPr id="103" name="Relish-pink.png" descr="Relish-pin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236" y="4742808"/>
            <a:ext cx="4076763" cy="2252412"/>
          </a:xfrm>
          <a:prstGeom prst="rect">
            <a:avLst/>
          </a:prstGeom>
          <a:ln w="12700">
            <a:miter lim="400000"/>
          </a:ln>
        </p:spPr>
      </p:pic>
      <p:sp>
        <p:nvSpPr>
          <p:cNvPr id="104" name="Slide Number"/>
          <p:cNvSpPr txBox="1">
            <a:spLocks noGrp="1"/>
          </p:cNvSpPr>
          <p:nvPr>
            <p:ph type="sldNum" sz="quarter" idx="2"/>
          </p:nvPr>
        </p:nvSpPr>
        <p:spPr>
          <a:xfrm>
            <a:off x="12185468" y="13049794"/>
            <a:ext cx="482267" cy="498929"/>
          </a:xfrm>
          <a:prstGeom prst="rect">
            <a:avLst/>
          </a:prstGeom>
        </p:spPr>
        <p:txBody>
          <a:bodyPr lIns="65314" tIns="65314" rIns="65314" bIns="65314"/>
          <a:lstStyle>
            <a:lvl1pPr algn="l" defTabSz="7837714">
              <a:lnSpc>
                <a:spcPct val="110000"/>
              </a:lnSpc>
              <a:spcBef>
                <a:spcPts val="1500"/>
              </a:spcBef>
              <a:tabLst>
                <a:tab pos="266700" algn="l"/>
                <a:tab pos="520700" algn="l"/>
              </a:tabLst>
              <a:defRPr>
                <a:uFill>
                  <a:solidFill>
                    <a:srgbClr val="FFFFFF"/>
                  </a:solidFill>
                </a:u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778000" y="2298700"/>
            <a:ext cx="208280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indent="0" algn="ctr" defTabSz="825500">
              <a:lnSpc>
                <a:spcPct val="100000"/>
              </a:lnSpc>
              <a:spcBef>
                <a:spcPts val="0"/>
              </a:spcBef>
              <a:tabLst/>
              <a:defRPr sz="2400">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2286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2743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3200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3657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49.tiff"/><Relationship Id="rId3" Type="http://schemas.openxmlformats.org/officeDocument/2006/relationships/image" Target="../media/image39.jpeg"/><Relationship Id="rId7" Type="http://schemas.openxmlformats.org/officeDocument/2006/relationships/image" Target="../media/image43.tiff"/><Relationship Id="rId12" Type="http://schemas.openxmlformats.org/officeDocument/2006/relationships/image" Target="../media/image48.tif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2.tiff"/><Relationship Id="rId11" Type="http://schemas.openxmlformats.org/officeDocument/2006/relationships/image" Target="../media/image47.tiff"/><Relationship Id="rId5" Type="http://schemas.openxmlformats.org/officeDocument/2006/relationships/image" Target="../media/image41.tiff"/><Relationship Id="rId15" Type="http://schemas.openxmlformats.org/officeDocument/2006/relationships/image" Target="../media/image51.tiff"/><Relationship Id="rId10" Type="http://schemas.openxmlformats.org/officeDocument/2006/relationships/image" Target="../media/image46.tiff"/><Relationship Id="rId4" Type="http://schemas.openxmlformats.org/officeDocument/2006/relationships/image" Target="../media/image40.tiff"/><Relationship Id="rId9" Type="http://schemas.openxmlformats.org/officeDocument/2006/relationships/image" Target="../media/image45.tiff"/><Relationship Id="rId14" Type="http://schemas.openxmlformats.org/officeDocument/2006/relationships/image" Target="../media/image50.tiff"/></Relationships>
</file>

<file path=ppt/slides/_rels/slide21.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3.tiff"/><Relationship Id="rId4" Type="http://schemas.openxmlformats.org/officeDocument/2006/relationships/image" Target="../media/image52.tif"/></Relationships>
</file>

<file path=ppt/slides/_rels/slide23.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55.tiff"/><Relationship Id="rId4" Type="http://schemas.openxmlformats.org/officeDocument/2006/relationships/image" Target="../media/image36.tif"/></Relationships>
</file>

<file path=ppt/slides/_rels/slide24.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6.tiff"/></Relationships>
</file>

<file path=ppt/slides/_rels/slide25.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s://www.instagram.com/relishagency/" TargetMode="Externa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relishhq.com"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tiff"/><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tif"/><Relationship Id="rId2" Type="http://schemas.openxmlformats.org/officeDocument/2006/relationships/notesSlide" Target="../notesSlides/notesSlide8.xml"/><Relationship Id="rId16"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tif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 name="How to make your brand uniquely ‘you’"/>
          <p:cNvSpPr txBox="1"/>
          <p:nvPr/>
        </p:nvSpPr>
        <p:spPr>
          <a:xfrm>
            <a:off x="1760669" y="4500780"/>
            <a:ext cx="13886596" cy="8537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10000" b="1">
                <a:solidFill>
                  <a:srgbClr val="FFFFFF"/>
                </a:solidFill>
                <a:latin typeface="+mn-lt"/>
                <a:ea typeface="+mn-ea"/>
                <a:cs typeface="+mn-cs"/>
                <a:sym typeface="Helvetica"/>
              </a:defRPr>
            </a:lvl1pPr>
          </a:lstStyle>
          <a:p>
            <a:r>
              <a:t>How to make your brand uniquely ‘you’</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long_and_short_of_it_presentation_final_Page_13.jpg" descr="long_and_short_of_it_presentation_final_Page_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90065" y="3853321"/>
            <a:ext cx="21351876" cy="9240876"/>
          </a:xfrm>
          <a:prstGeom prst="rect">
            <a:avLst/>
          </a:prstGeom>
          <a:ln w="12700">
            <a:miter lim="400000"/>
          </a:ln>
        </p:spPr>
      </p:pic>
      <p:sp>
        <p:nvSpPr>
          <p:cNvPr id="249" name="Effect of rational vs emotional messaging"/>
          <p:cNvSpPr txBox="1"/>
          <p:nvPr/>
        </p:nvSpPr>
        <p:spPr>
          <a:xfrm>
            <a:off x="1760669" y="1705570"/>
            <a:ext cx="21081273" cy="4658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Effect of rational vs emotional messaging</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long_and_short_of_it_presentation_final_Page_14.jpg" descr="long_and_short_of_it_presentation_final_Page_1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90065" y="3576177"/>
            <a:ext cx="21351876" cy="9518019"/>
          </a:xfrm>
          <a:prstGeom prst="rect">
            <a:avLst/>
          </a:prstGeom>
          <a:ln w="12700">
            <a:miter lim="400000"/>
          </a:ln>
        </p:spPr>
      </p:pic>
      <p:sp>
        <p:nvSpPr>
          <p:cNvPr id="254" name="Multiple marketing engagements"/>
          <p:cNvSpPr txBox="1"/>
          <p:nvPr/>
        </p:nvSpPr>
        <p:spPr>
          <a:xfrm>
            <a:off x="1760669" y="1705570"/>
            <a:ext cx="21081273" cy="46588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Multiple marketing engagements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still-life-with-human-brains.jpg" descr="still-life-with-human-brain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493923" y="-987227"/>
            <a:ext cx="25980369" cy="17345032"/>
          </a:xfrm>
          <a:prstGeom prst="rect">
            <a:avLst/>
          </a:prstGeom>
          <a:ln w="12700">
            <a:miter lim="400000"/>
          </a:ln>
        </p:spPr>
      </p:pic>
      <p:sp>
        <p:nvSpPr>
          <p:cNvPr id="257" name="Rational"/>
          <p:cNvSpPr txBox="1">
            <a:spLocks noGrp="1"/>
          </p:cNvSpPr>
          <p:nvPr>
            <p:ph type="body" idx="23"/>
          </p:nvPr>
        </p:nvSpPr>
        <p:spPr>
          <a:xfrm>
            <a:off x="1918931" y="6501842"/>
            <a:ext cx="8229536" cy="4658864"/>
          </a:xfrm>
          <a:prstGeom prst="rect">
            <a:avLst/>
          </a:prstGeom>
        </p:spPr>
        <p:txBody>
          <a:bodyPr/>
          <a:lstStyle>
            <a:lvl1pPr algn="l" defTabSz="7837714">
              <a:spcBef>
                <a:spcPts val="2000"/>
              </a:spcBef>
              <a:defRPr sz="12000" b="1">
                <a:solidFill>
                  <a:srgbClr val="FFFFFF"/>
                </a:solidFill>
                <a:uFill>
                  <a:solidFill>
                    <a:srgbClr val="FFFFFF"/>
                  </a:solidFill>
                </a:uFill>
                <a:latin typeface="+mn-lt"/>
                <a:ea typeface="+mn-ea"/>
                <a:cs typeface="+mn-cs"/>
                <a:sym typeface="Helvetica"/>
              </a:defRPr>
            </a:lvl1pPr>
          </a:lstStyle>
          <a:p>
            <a:r>
              <a:t>Rational</a:t>
            </a:r>
          </a:p>
        </p:txBody>
      </p:sp>
      <p:sp>
        <p:nvSpPr>
          <p:cNvPr id="258" name="Emotional"/>
          <p:cNvSpPr txBox="1"/>
          <p:nvPr/>
        </p:nvSpPr>
        <p:spPr>
          <a:xfrm>
            <a:off x="14909566" y="6633727"/>
            <a:ext cx="8229535" cy="4658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12000" b="1">
                <a:solidFill>
                  <a:srgbClr val="FFFFFF"/>
                </a:solidFill>
                <a:latin typeface="+mn-lt"/>
                <a:ea typeface="+mn-ea"/>
                <a:cs typeface="+mn-cs"/>
                <a:sym typeface="Helvetica"/>
              </a:defRPr>
            </a:lvl1pPr>
          </a:lstStyle>
          <a:p>
            <a:r>
              <a:t>Emotional</a:t>
            </a:r>
          </a:p>
        </p:txBody>
      </p:sp>
      <p:sp>
        <p:nvSpPr>
          <p:cNvPr id="259" name="Uniquely ‘you’="/>
          <p:cNvSpPr txBox="1"/>
          <p:nvPr/>
        </p:nvSpPr>
        <p:spPr>
          <a:xfrm>
            <a:off x="1918931" y="1894866"/>
            <a:ext cx="11422188" cy="1933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lvl1pPr indent="0">
              <a:lnSpc>
                <a:spcPct val="100000"/>
              </a:lnSpc>
              <a:spcBef>
                <a:spcPts val="2000"/>
              </a:spcBef>
              <a:tabLst/>
              <a:defRPr sz="12000" b="1">
                <a:latin typeface="+mn-lt"/>
                <a:ea typeface="+mn-ea"/>
                <a:cs typeface="+mn-cs"/>
                <a:sym typeface="Helvetica"/>
              </a:defRPr>
            </a:lvl1pPr>
          </a:lstStyle>
          <a:p>
            <a:r>
              <a:t>Uniquely ‘you’=</a:t>
            </a:r>
          </a:p>
        </p:txBody>
      </p:sp>
      <p:sp>
        <p:nvSpPr>
          <p:cNvPr id="260" name="+"/>
          <p:cNvSpPr txBox="1"/>
          <p:nvPr/>
        </p:nvSpPr>
        <p:spPr>
          <a:xfrm>
            <a:off x="10930244" y="5749872"/>
            <a:ext cx="2150917" cy="3429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20000" b="1">
                <a:solidFill>
                  <a:srgbClr val="FFFFFF"/>
                </a:solidFill>
                <a:latin typeface="+mn-lt"/>
                <a:ea typeface="+mn-ea"/>
                <a:cs typeface="+mn-cs"/>
                <a:sym typeface="Helvetica"/>
              </a:defRPr>
            </a:lvl1pPr>
          </a:lstStyle>
          <a:p>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fresh-roasted-coffee-beans-with-copy-space.jpg" descr="fresh-roasted-coffee-beans-with-copy-spac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414173"/>
            <a:ext cx="24384001" cy="24384001"/>
          </a:xfrm>
          <a:prstGeom prst="rect">
            <a:avLst/>
          </a:prstGeom>
          <a:ln w="12700">
            <a:miter lim="400000"/>
          </a:ln>
        </p:spPr>
      </p:pic>
      <p:sp>
        <p:nvSpPr>
          <p:cNvPr id="263" name="Unique brand = stand out from the crowd"/>
          <p:cNvSpPr txBox="1">
            <a:spLocks noGrp="1"/>
          </p:cNvSpPr>
          <p:nvPr>
            <p:ph type="body" idx="23"/>
          </p:nvPr>
        </p:nvSpPr>
        <p:spPr>
          <a:xfrm>
            <a:off x="1918931" y="1894866"/>
            <a:ext cx="18366812" cy="8537847"/>
          </a:xfrm>
          <a:prstGeom prst="rect">
            <a:avLst/>
          </a:prstGeom>
        </p:spPr>
        <p:txBody>
          <a:bodyPr/>
          <a:lstStyle>
            <a:lvl1pPr algn="l" defTabSz="7837714">
              <a:spcBef>
                <a:spcPts val="2000"/>
              </a:spcBef>
              <a:defRPr sz="12000" b="1">
                <a:uFill>
                  <a:solidFill>
                    <a:srgbClr val="FFFFFF"/>
                  </a:solidFill>
                </a:uFill>
                <a:latin typeface="+mn-lt"/>
                <a:ea typeface="+mn-ea"/>
                <a:cs typeface="+mn-cs"/>
                <a:sym typeface="Helvetica"/>
              </a:defRPr>
            </a:lvl1pPr>
          </a:lstStyle>
          <a:p>
            <a:r>
              <a:t>Unique brand = stand out from the crowd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What is your ‘brand’?"/>
          <p:cNvSpPr txBox="1">
            <a:spLocks noGrp="1"/>
          </p:cNvSpPr>
          <p:nvPr>
            <p:ph type="body" idx="23"/>
          </p:nvPr>
        </p:nvSpPr>
        <p:spPr>
          <a:xfrm>
            <a:off x="1960436" y="1894866"/>
            <a:ext cx="17688506" cy="8537847"/>
          </a:xfrm>
          <a:prstGeom prst="rect">
            <a:avLst/>
          </a:prstGeom>
        </p:spPr>
        <p:txBody>
          <a:bodyPr/>
          <a:lstStyle>
            <a:lvl1pPr algn="l" defTabSz="7837714">
              <a:spcBef>
                <a:spcPts val="2000"/>
              </a:spcBef>
              <a:defRPr sz="12000" b="1">
                <a:uFill>
                  <a:solidFill>
                    <a:srgbClr val="FFFFFF"/>
                  </a:solidFill>
                </a:uFill>
                <a:latin typeface="+mn-lt"/>
                <a:ea typeface="+mn-ea"/>
                <a:cs typeface="+mn-cs"/>
                <a:sym typeface="Helvetica"/>
              </a:defRPr>
            </a:lvl1pPr>
          </a:lstStyle>
          <a:p>
            <a:r>
              <a:t>What is your ‘brand’?</a:t>
            </a:r>
          </a:p>
        </p:txBody>
      </p:sp>
      <p:sp>
        <p:nvSpPr>
          <p:cNvPr id="266" name="Your brand is not your logo.…"/>
          <p:cNvSpPr txBox="1"/>
          <p:nvPr/>
        </p:nvSpPr>
        <p:spPr>
          <a:xfrm>
            <a:off x="1960436" y="6383717"/>
            <a:ext cx="12005160" cy="2847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p>
            <a:pPr indent="0">
              <a:lnSpc>
                <a:spcPct val="100000"/>
              </a:lnSpc>
              <a:spcBef>
                <a:spcPts val="1600"/>
              </a:spcBef>
              <a:defRPr sz="4200">
                <a:latin typeface="+mn-lt"/>
                <a:ea typeface="+mn-ea"/>
                <a:cs typeface="+mn-cs"/>
                <a:sym typeface="Helvetica"/>
              </a:defRPr>
            </a:pPr>
            <a:r>
              <a:rPr b="1"/>
              <a:t>Your brand is not your logo. </a:t>
            </a:r>
          </a:p>
          <a:p>
            <a:pPr indent="0">
              <a:lnSpc>
                <a:spcPct val="100000"/>
              </a:lnSpc>
              <a:spcBef>
                <a:spcPts val="1600"/>
              </a:spcBef>
              <a:defRPr sz="4200">
                <a:latin typeface="+mn-lt"/>
                <a:ea typeface="+mn-ea"/>
                <a:cs typeface="+mn-cs"/>
                <a:sym typeface="Helvetica"/>
              </a:defRPr>
            </a:pPr>
            <a:r>
              <a:rPr b="1">
                <a:solidFill>
                  <a:srgbClr val="FF2F92"/>
                </a:solidFill>
              </a:rPr>
              <a:t>Your brand is how people ‘feel’ about you</a:t>
            </a:r>
            <a:r>
              <a:rPr b="1"/>
              <a:t> </a:t>
            </a:r>
            <a:r>
              <a:t>having seen, read, swiped or watched your content. It is unique. You are unique.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3"/>
          <a:stretch>
            <a:fillRect/>
          </a:stretch>
        </p:blipFill>
        <p:spPr>
          <a:xfrm>
            <a:off x="9551998" y="1380182"/>
            <a:ext cx="17058830" cy="10955636"/>
          </a:xfrm>
          <a:prstGeom prst="rect">
            <a:avLst/>
          </a:prstGeom>
          <a:ln w="12700">
            <a:miter lim="400000"/>
          </a:ln>
        </p:spPr>
      </p:pic>
      <p:sp>
        <p:nvSpPr>
          <p:cNvPr id="269" name="How to uncover your brand"/>
          <p:cNvSpPr txBox="1">
            <a:spLocks noGrp="1"/>
          </p:cNvSpPr>
          <p:nvPr>
            <p:ph type="body" idx="23"/>
          </p:nvPr>
        </p:nvSpPr>
        <p:spPr>
          <a:xfrm>
            <a:off x="1960436" y="2934695"/>
            <a:ext cx="7591563" cy="8537847"/>
          </a:xfrm>
          <a:prstGeom prst="rect">
            <a:avLst/>
          </a:prstGeom>
        </p:spPr>
        <p:txBody>
          <a:bodyPr/>
          <a:lstStyle>
            <a:lvl1pPr algn="l" defTabSz="7837714">
              <a:spcBef>
                <a:spcPts val="2000"/>
              </a:spcBef>
              <a:defRPr sz="12000" b="1">
                <a:uFill>
                  <a:solidFill>
                    <a:srgbClr val="FFFFFF"/>
                  </a:solidFill>
                </a:uFill>
                <a:latin typeface="+mn-lt"/>
                <a:ea typeface="+mn-ea"/>
                <a:cs typeface="+mn-cs"/>
                <a:sym typeface="Helvetica"/>
              </a:defRPr>
            </a:lvl1pPr>
          </a:lstStyle>
          <a:p>
            <a:r>
              <a:t>How to uncover your brand</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coffeepot_virgin.png" descr="coffeepot_virgin.png"/>
          <p:cNvPicPr>
            <a:picLocks noChangeAspect="1"/>
          </p:cNvPicPr>
          <p:nvPr/>
        </p:nvPicPr>
        <p:blipFill>
          <a:blip r:embed="rId3"/>
          <a:stretch>
            <a:fillRect/>
          </a:stretch>
        </p:blipFill>
        <p:spPr>
          <a:xfrm>
            <a:off x="2838449" y="1056349"/>
            <a:ext cx="18707101" cy="1201420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Questionnaire"/>
          <p:cNvSpPr txBox="1"/>
          <p:nvPr/>
        </p:nvSpPr>
        <p:spPr>
          <a:xfrm>
            <a:off x="1960436" y="2589076"/>
            <a:ext cx="7672880" cy="2478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Questionnaire</a:t>
            </a:r>
          </a:p>
        </p:txBody>
      </p:sp>
      <p:grpSp>
        <p:nvGrpSpPr>
          <p:cNvPr id="278" name="Group"/>
          <p:cNvGrpSpPr/>
          <p:nvPr/>
        </p:nvGrpSpPr>
        <p:grpSpPr>
          <a:xfrm>
            <a:off x="6291112" y="3828169"/>
            <a:ext cx="17058829" cy="10955636"/>
            <a:chOff x="0" y="0"/>
            <a:chExt cx="17058828" cy="10955635"/>
          </a:xfrm>
        </p:grpSpPr>
        <p:pic>
          <p:nvPicPr>
            <p:cNvPr id="276" name="Image" descr="Image"/>
            <p:cNvPicPr>
              <a:picLocks noChangeAspect="1"/>
            </p:cNvPicPr>
            <p:nvPr/>
          </p:nvPicPr>
          <p:blipFill>
            <a:blip r:embed="rId3"/>
            <a:stretch>
              <a:fillRect/>
            </a:stretch>
          </p:blipFill>
          <p:spPr>
            <a:xfrm>
              <a:off x="0" y="0"/>
              <a:ext cx="17058829" cy="10955636"/>
            </a:xfrm>
            <a:prstGeom prst="rect">
              <a:avLst/>
            </a:prstGeom>
            <a:ln w="12700" cap="flat">
              <a:noFill/>
              <a:miter lim="400000"/>
            </a:ln>
            <a:effectLst/>
          </p:spPr>
        </p:pic>
        <p:sp>
          <p:nvSpPr>
            <p:cNvPr id="277" name="Rectangle"/>
            <p:cNvSpPr/>
            <p:nvPr/>
          </p:nvSpPr>
          <p:spPr>
            <a:xfrm>
              <a:off x="2014018" y="4760036"/>
              <a:ext cx="13716625" cy="6090931"/>
            </a:xfrm>
            <a:prstGeom prst="rect">
              <a:avLst/>
            </a:prstGeom>
            <a:solidFill>
              <a:srgbClr val="FFFFFF">
                <a:alpha val="86535"/>
              </a:srgbClr>
            </a:solidFill>
            <a:ln w="12700" cap="flat">
              <a:noFill/>
              <a:miter lim="400000"/>
            </a:ln>
            <a:effectLst/>
          </p:spPr>
          <p:txBody>
            <a:bodyPr wrap="square" lIns="52251" tIns="52251" rIns="52251" bIns="52251" numCol="1" anchor="ctr">
              <a:noAutofit/>
            </a:bodyPr>
            <a:lstStyle/>
            <a:p>
              <a:pPr>
                <a:defRPr>
                  <a:solidFill>
                    <a:srgbClr val="FFFFFF"/>
                  </a:solidFill>
                </a:defRPr>
              </a:pPr>
              <a:endParaRPr/>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p:cNvGrpSpPr/>
          <p:nvPr/>
        </p:nvGrpSpPr>
        <p:grpSpPr>
          <a:xfrm>
            <a:off x="6291112" y="321561"/>
            <a:ext cx="17058829" cy="12252606"/>
            <a:chOff x="0" y="-1296969"/>
            <a:chExt cx="17058828" cy="12252604"/>
          </a:xfrm>
        </p:grpSpPr>
        <p:pic>
          <p:nvPicPr>
            <p:cNvPr id="282" name="Image" descr="Image"/>
            <p:cNvPicPr>
              <a:picLocks noChangeAspect="1"/>
            </p:cNvPicPr>
            <p:nvPr/>
          </p:nvPicPr>
          <p:blipFill>
            <a:blip r:embed="rId3"/>
            <a:stretch>
              <a:fillRect/>
            </a:stretch>
          </p:blipFill>
          <p:spPr>
            <a:xfrm>
              <a:off x="0" y="0"/>
              <a:ext cx="17058829" cy="10955636"/>
            </a:xfrm>
            <a:prstGeom prst="rect">
              <a:avLst/>
            </a:prstGeom>
            <a:ln w="12700" cap="flat">
              <a:noFill/>
              <a:miter lim="400000"/>
            </a:ln>
            <a:effectLst/>
          </p:spPr>
        </p:pic>
        <p:sp>
          <p:nvSpPr>
            <p:cNvPr id="283" name="Rectangle"/>
            <p:cNvSpPr/>
            <p:nvPr/>
          </p:nvSpPr>
          <p:spPr>
            <a:xfrm>
              <a:off x="2014018" y="-1296970"/>
              <a:ext cx="13716625" cy="6090931"/>
            </a:xfrm>
            <a:prstGeom prst="rect">
              <a:avLst/>
            </a:prstGeom>
            <a:solidFill>
              <a:srgbClr val="FFFFFF">
                <a:alpha val="86535"/>
              </a:srgbClr>
            </a:solidFill>
            <a:ln w="12700" cap="flat">
              <a:noFill/>
              <a:miter lim="400000"/>
            </a:ln>
            <a:effectLst/>
          </p:spPr>
          <p:txBody>
            <a:bodyPr wrap="square" lIns="52251" tIns="52251" rIns="52251" bIns="52251" numCol="1" anchor="ctr">
              <a:noAutofit/>
            </a:bodyPr>
            <a:lstStyle/>
            <a:p>
              <a:pPr>
                <a:defRPr>
                  <a:solidFill>
                    <a:srgbClr val="FFFFFF"/>
                  </a:solidFill>
                </a:defRPr>
              </a:pPr>
              <a:endParaRPr/>
            </a:p>
          </p:txBody>
        </p:sp>
      </p:grpSp>
      <p:sp>
        <p:nvSpPr>
          <p:cNvPr id="285" name="Psychometric brand test"/>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Psychometric brand test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Screenshot 2021-08-10 at 18.48.53.png" descr="Screenshot 2021-08-10 at 18.48.5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1513" y="4838788"/>
            <a:ext cx="13506586" cy="7774800"/>
          </a:xfrm>
          <a:prstGeom prst="rect">
            <a:avLst/>
          </a:prstGeom>
          <a:ln w="12700">
            <a:miter lim="400000"/>
          </a:ln>
        </p:spPr>
      </p:pic>
      <p:sp>
        <p:nvSpPr>
          <p:cNvPr id="290" name="Psychometric brand test"/>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Psychometric brand test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3" name="Novo-Amor-ipad-website-map-posts-2.jpeg" descr="Novo-Amor-ipad-website-map-posts-2.jpeg"/>
          <p:cNvPicPr>
            <a:picLocks noChangeAspect="1"/>
          </p:cNvPicPr>
          <p:nvPr/>
        </p:nvPicPr>
        <p:blipFill>
          <a:blip r:embed="rId3" cstate="screen">
            <a:alphaModFix amt="56883"/>
            <a:extLst>
              <a:ext uri="{28A0092B-C50C-407E-A947-70E740481C1C}">
                <a14:useLocalDpi xmlns:a14="http://schemas.microsoft.com/office/drawing/2010/main"/>
              </a:ext>
            </a:extLst>
          </a:blip>
          <a:srcRect/>
          <a:stretch>
            <a:fillRect/>
          </a:stretch>
        </p:blipFill>
        <p:spPr>
          <a:xfrm>
            <a:off x="-1" y="-1611908"/>
            <a:ext cx="26393491" cy="16939821"/>
          </a:xfrm>
          <a:prstGeom prst="rect">
            <a:avLst/>
          </a:prstGeom>
          <a:ln w="12700">
            <a:miter lim="400000"/>
          </a:ln>
        </p:spPr>
      </p:pic>
      <p:sp>
        <p:nvSpPr>
          <p:cNvPr id="194" name="We create award winning campaigns, identities and digital experiences"/>
          <p:cNvSpPr txBox="1">
            <a:spLocks noGrp="1"/>
          </p:cNvSpPr>
          <p:nvPr>
            <p:ph type="body" idx="23"/>
          </p:nvPr>
        </p:nvSpPr>
        <p:spPr>
          <a:xfrm>
            <a:off x="1765300" y="3829041"/>
            <a:ext cx="10517228" cy="8537847"/>
          </a:xfrm>
          <a:prstGeom prst="rect">
            <a:avLst/>
          </a:prstGeom>
        </p:spPr>
        <p:txBody>
          <a:bodyPr/>
          <a:lstStyle/>
          <a:p>
            <a:pPr algn="l" defTabSz="7837714">
              <a:spcBef>
                <a:spcPts val="2000"/>
              </a:spcBef>
              <a:defRPr sz="6000">
                <a:solidFill>
                  <a:srgbClr val="FFFFFF"/>
                </a:solidFill>
                <a:uFill>
                  <a:solidFill>
                    <a:srgbClr val="FFFFFF"/>
                  </a:solidFill>
                </a:uFill>
                <a:latin typeface="Fieldwork Hum Bold"/>
                <a:ea typeface="Fieldwork Hum Bold"/>
                <a:cs typeface="Fieldwork Hum Bold"/>
                <a:sym typeface="Fieldwork Hum Bold"/>
              </a:defRPr>
            </a:pPr>
            <a:r>
              <a:rPr dirty="0">
                <a:latin typeface="+mj-lt"/>
              </a:rPr>
              <a:t>We create award winning </a:t>
            </a:r>
            <a:r>
              <a:rPr dirty="0">
                <a:solidFill>
                  <a:srgbClr val="FF2F92"/>
                </a:solidFill>
                <a:latin typeface="+mj-lt"/>
              </a:rPr>
              <a:t>campaigns</a:t>
            </a:r>
            <a:r>
              <a:rPr dirty="0">
                <a:latin typeface="+mj-lt"/>
              </a:rPr>
              <a:t>, </a:t>
            </a:r>
            <a:r>
              <a:rPr dirty="0">
                <a:solidFill>
                  <a:srgbClr val="FF2F92"/>
                </a:solidFill>
                <a:latin typeface="+mj-lt"/>
              </a:rPr>
              <a:t>identities</a:t>
            </a:r>
            <a:r>
              <a:rPr dirty="0">
                <a:latin typeface="+mj-lt"/>
              </a:rPr>
              <a:t> and </a:t>
            </a:r>
            <a:r>
              <a:rPr dirty="0">
                <a:solidFill>
                  <a:srgbClr val="FF2F92"/>
                </a:solidFill>
                <a:latin typeface="+mj-lt"/>
              </a:rPr>
              <a:t>digital</a:t>
            </a:r>
            <a:r>
              <a:rPr dirty="0">
                <a:latin typeface="+mj-lt"/>
              </a:rPr>
              <a:t> </a:t>
            </a:r>
            <a:r>
              <a:rPr dirty="0">
                <a:solidFill>
                  <a:srgbClr val="FF2F92"/>
                </a:solidFill>
                <a:latin typeface="+mj-lt"/>
              </a:rPr>
              <a:t>experiences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relish-brand-archetypes-wheel-white-01.jpg" descr="relish-brand-archetypes-wheel-white-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5819" y="2799218"/>
            <a:ext cx="9526127" cy="9524936"/>
          </a:xfrm>
          <a:prstGeom prst="rect">
            <a:avLst/>
          </a:prstGeom>
          <a:ln w="12700">
            <a:miter lim="400000"/>
          </a:ln>
        </p:spPr>
      </p:pic>
      <p:sp>
        <p:nvSpPr>
          <p:cNvPr id="295" name="Brand archetype"/>
          <p:cNvSpPr txBox="1"/>
          <p:nvPr/>
        </p:nvSpPr>
        <p:spPr>
          <a:xfrm>
            <a:off x="1960436" y="2589076"/>
            <a:ext cx="7198210"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Brand archetype</a:t>
            </a:r>
          </a:p>
        </p:txBody>
      </p:sp>
      <p:grpSp>
        <p:nvGrpSpPr>
          <p:cNvPr id="308" name="Group"/>
          <p:cNvGrpSpPr/>
          <p:nvPr/>
        </p:nvGrpSpPr>
        <p:grpSpPr>
          <a:xfrm>
            <a:off x="8292639" y="1391846"/>
            <a:ext cx="13316815" cy="10932308"/>
            <a:chOff x="0" y="0"/>
            <a:chExt cx="13316813" cy="10932306"/>
          </a:xfrm>
        </p:grpSpPr>
        <p:pic>
          <p:nvPicPr>
            <p:cNvPr id="29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5649" y="9707377"/>
              <a:ext cx="1224931" cy="1224930"/>
            </a:xfrm>
            <a:prstGeom prst="rect">
              <a:avLst/>
            </a:prstGeom>
            <a:ln w="12700" cap="flat">
              <a:noFill/>
              <a:miter lim="400000"/>
            </a:ln>
            <a:effectLst/>
          </p:spPr>
        </p:pic>
        <p:pic>
          <p:nvPicPr>
            <p:cNvPr id="29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82064" y="9559374"/>
              <a:ext cx="1979617" cy="1186121"/>
            </a:xfrm>
            <a:prstGeom prst="rect">
              <a:avLst/>
            </a:prstGeom>
            <a:ln w="12700" cap="flat">
              <a:noFill/>
              <a:miter lim="400000"/>
            </a:ln>
            <a:effectLst/>
          </p:spPr>
        </p:pic>
        <p:pic>
          <p:nvPicPr>
            <p:cNvPr id="29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0943" y="0"/>
              <a:ext cx="1799637" cy="1407372"/>
            </a:xfrm>
            <a:prstGeom prst="rect">
              <a:avLst/>
            </a:prstGeom>
            <a:ln w="12700" cap="flat">
              <a:noFill/>
              <a:miter lim="400000"/>
            </a:ln>
            <a:effectLst/>
          </p:spPr>
        </p:pic>
        <p:pic>
          <p:nvPicPr>
            <p:cNvPr id="29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14226" y="3522775"/>
              <a:ext cx="2108537" cy="1186053"/>
            </a:xfrm>
            <a:prstGeom prst="rect">
              <a:avLst/>
            </a:prstGeom>
            <a:ln w="12700" cap="flat">
              <a:noFill/>
              <a:miter lim="400000"/>
            </a:ln>
            <a:effectLst/>
          </p:spPr>
        </p:pic>
        <p:pic>
          <p:nvPicPr>
            <p:cNvPr id="300"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72053" y="395076"/>
              <a:ext cx="1799638" cy="1012296"/>
            </a:xfrm>
            <a:prstGeom prst="rect">
              <a:avLst/>
            </a:prstGeom>
            <a:ln w="12700" cap="flat">
              <a:noFill/>
              <a:miter lim="400000"/>
            </a:ln>
            <a:effectLst/>
          </p:spPr>
        </p:pic>
        <p:pic>
          <p:nvPicPr>
            <p:cNvPr id="301"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89723" y="1740146"/>
              <a:ext cx="1979617" cy="1113535"/>
            </a:xfrm>
            <a:prstGeom prst="rect">
              <a:avLst/>
            </a:prstGeom>
            <a:ln w="12700" cap="flat">
              <a:noFill/>
              <a:miter lim="400000"/>
            </a:ln>
            <a:effectLst/>
          </p:spPr>
        </p:pic>
        <p:pic>
          <p:nvPicPr>
            <p:cNvPr id="302"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3522775"/>
              <a:ext cx="2317043" cy="1303337"/>
            </a:xfrm>
            <a:prstGeom prst="rect">
              <a:avLst/>
            </a:prstGeom>
            <a:ln w="12700" cap="flat">
              <a:noFill/>
              <a:miter lim="400000"/>
            </a:ln>
            <a:effectLst/>
          </p:spPr>
        </p:pic>
        <p:pic>
          <p:nvPicPr>
            <p:cNvPr id="303"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62264" y="1740146"/>
              <a:ext cx="2317043" cy="973159"/>
            </a:xfrm>
            <a:prstGeom prst="rect">
              <a:avLst/>
            </a:prstGeom>
            <a:ln w="12700" cap="flat">
              <a:noFill/>
              <a:miter lim="400000"/>
            </a:ln>
            <a:effectLst/>
          </p:spPr>
        </p:pic>
        <p:pic>
          <p:nvPicPr>
            <p:cNvPr id="304" name="Image" descr="Image"/>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9538751" y="8460056"/>
              <a:ext cx="3778063" cy="1692379"/>
            </a:xfrm>
            <a:prstGeom prst="rect">
              <a:avLst/>
            </a:prstGeom>
            <a:ln w="12700" cap="flat">
              <a:noFill/>
              <a:miter lim="400000"/>
            </a:ln>
            <a:effectLst/>
          </p:spPr>
        </p:pic>
        <p:pic>
          <p:nvPicPr>
            <p:cNvPr id="305" name="Image" descr="Image"/>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16573" y="6377393"/>
              <a:ext cx="2317043" cy="883929"/>
            </a:xfrm>
            <a:prstGeom prst="rect">
              <a:avLst/>
            </a:prstGeom>
            <a:ln w="12700" cap="flat">
              <a:noFill/>
              <a:miter lim="400000"/>
            </a:ln>
            <a:effectLst/>
          </p:spPr>
        </p:pic>
        <p:pic>
          <p:nvPicPr>
            <p:cNvPr id="306"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1201" y="5883511"/>
              <a:ext cx="2317043" cy="1303337"/>
            </a:xfrm>
            <a:prstGeom prst="rect">
              <a:avLst/>
            </a:prstGeom>
            <a:ln w="12700" cap="flat">
              <a:noFill/>
              <a:miter lim="400000"/>
            </a:ln>
            <a:effectLst/>
          </p:spPr>
        </p:pic>
        <p:pic>
          <p:nvPicPr>
            <p:cNvPr id="307" name="Image" descr="Image"/>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49635" y="8460056"/>
              <a:ext cx="1799637" cy="1012296"/>
            </a:xfrm>
            <a:prstGeom prst="rect">
              <a:avLst/>
            </a:prstGeom>
            <a:ln w="12700" cap="flat">
              <a:noFill/>
              <a:miter lim="400000"/>
            </a:ln>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 descr="Image"/>
          <p:cNvPicPr>
            <a:picLocks noChangeAspect="1"/>
          </p:cNvPicPr>
          <p:nvPr/>
        </p:nvPicPr>
        <p:blipFill>
          <a:blip r:embed="rId3"/>
          <a:stretch>
            <a:fillRect/>
          </a:stretch>
        </p:blipFill>
        <p:spPr>
          <a:xfrm>
            <a:off x="6291112" y="1618531"/>
            <a:ext cx="17058829" cy="10955636"/>
          </a:xfrm>
          <a:prstGeom prst="rect">
            <a:avLst/>
          </a:prstGeom>
          <a:ln w="12700">
            <a:miter lim="400000"/>
          </a:ln>
        </p:spPr>
      </p:pic>
      <p:sp>
        <p:nvSpPr>
          <p:cNvPr id="313" name="Rectangle"/>
          <p:cNvSpPr/>
          <p:nvPr/>
        </p:nvSpPr>
        <p:spPr>
          <a:xfrm>
            <a:off x="8305130" y="321561"/>
            <a:ext cx="13716626" cy="6090931"/>
          </a:xfrm>
          <a:prstGeom prst="rect">
            <a:avLst/>
          </a:prstGeom>
          <a:solidFill>
            <a:srgbClr val="FFFFFF">
              <a:alpha val="86535"/>
            </a:srgbClr>
          </a:solidFill>
          <a:ln w="12700">
            <a:miter lim="400000"/>
          </a:ln>
        </p:spPr>
        <p:txBody>
          <a:bodyPr lIns="52251" tIns="52251" rIns="52251" bIns="52251" anchor="ctr"/>
          <a:lstStyle/>
          <a:p>
            <a:pPr>
              <a:defRPr>
                <a:solidFill>
                  <a:srgbClr val="FFFFFF"/>
                </a:solidFill>
              </a:defRPr>
            </a:pPr>
            <a:endParaRPr/>
          </a:p>
        </p:txBody>
      </p:sp>
      <p:sp>
        <p:nvSpPr>
          <p:cNvPr id="314" name="Brand essence"/>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Brand essence</a:t>
            </a:r>
          </a:p>
        </p:txBody>
      </p:sp>
      <p:sp>
        <p:nvSpPr>
          <p:cNvPr id="315" name="Rectangle"/>
          <p:cNvSpPr/>
          <p:nvPr/>
        </p:nvSpPr>
        <p:spPr>
          <a:xfrm>
            <a:off x="8305130" y="8081457"/>
            <a:ext cx="13716626" cy="6090932"/>
          </a:xfrm>
          <a:prstGeom prst="rect">
            <a:avLst/>
          </a:prstGeom>
          <a:solidFill>
            <a:srgbClr val="FFFFFF">
              <a:alpha val="86535"/>
            </a:srgbClr>
          </a:solidFill>
          <a:ln w="12700">
            <a:miter lim="400000"/>
          </a:ln>
        </p:spPr>
        <p:txBody>
          <a:bodyPr lIns="52251" tIns="52251" rIns="52251" bIns="52251" anchor="ctr"/>
          <a:lstStyle/>
          <a:p>
            <a:pPr>
              <a:defRPr>
                <a:solidFill>
                  <a:srgbClr val="FFFFFF"/>
                </a:solidFill>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Image" descr="Image"/>
          <p:cNvPicPr>
            <a:picLocks noChangeAspect="1"/>
          </p:cNvPicPr>
          <p:nvPr/>
        </p:nvPicPr>
        <p:blipFill>
          <a:blip r:embed="rId3"/>
          <a:stretch>
            <a:fillRect/>
          </a:stretch>
        </p:blipFill>
        <p:spPr>
          <a:xfrm>
            <a:off x="6291112" y="1618531"/>
            <a:ext cx="17058829" cy="10955636"/>
          </a:xfrm>
          <a:prstGeom prst="rect">
            <a:avLst/>
          </a:prstGeom>
          <a:ln w="12700">
            <a:miter lim="400000"/>
          </a:ln>
        </p:spPr>
      </p:pic>
      <p:sp>
        <p:nvSpPr>
          <p:cNvPr id="320" name="`"/>
          <p:cNvSpPr/>
          <p:nvPr/>
        </p:nvSpPr>
        <p:spPr>
          <a:xfrm>
            <a:off x="8305130" y="321561"/>
            <a:ext cx="13716626" cy="60909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a:defRPr>
                <a:solidFill>
                  <a:srgbClr val="FFFFFF"/>
                </a:solidFill>
              </a:defRPr>
            </a:lvl1pPr>
          </a:lstStyle>
          <a:p>
            <a:r>
              <a:t>`</a:t>
            </a:r>
          </a:p>
        </p:txBody>
      </p:sp>
      <p:sp>
        <p:nvSpPr>
          <p:cNvPr id="321" name="Brand essence"/>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Brand essence</a:t>
            </a:r>
          </a:p>
        </p:txBody>
      </p:sp>
      <p:sp>
        <p:nvSpPr>
          <p:cNvPr id="322" name="Rectangle"/>
          <p:cNvSpPr/>
          <p:nvPr/>
        </p:nvSpPr>
        <p:spPr>
          <a:xfrm>
            <a:off x="8305130" y="8081457"/>
            <a:ext cx="13716626" cy="6090932"/>
          </a:xfrm>
          <a:prstGeom prst="rect">
            <a:avLst/>
          </a:prstGeom>
          <a:solidFill>
            <a:srgbClr val="FFFFFF"/>
          </a:solidFill>
          <a:ln w="12700">
            <a:miter lim="400000"/>
          </a:ln>
        </p:spPr>
        <p:txBody>
          <a:bodyPr lIns="52251" tIns="52251" rIns="52251" bIns="52251" anchor="ctr"/>
          <a:lstStyle/>
          <a:p>
            <a:pPr>
              <a:defRPr>
                <a:solidFill>
                  <a:srgbClr val="FFFFFF"/>
                </a:solidFill>
              </a:defRPr>
            </a:pPr>
            <a:endParaRPr/>
          </a:p>
        </p:txBody>
      </p:sp>
      <p:sp>
        <p:nvSpPr>
          <p:cNvPr id="323" name="Your Brand Essence is “the core characteristic that defines and drives your organisation – the motivation behind everything you do”…"/>
          <p:cNvSpPr txBox="1"/>
          <p:nvPr/>
        </p:nvSpPr>
        <p:spPr>
          <a:xfrm>
            <a:off x="1960436" y="4543590"/>
            <a:ext cx="13239506" cy="2552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indent="0" defTabSz="800100">
              <a:spcBef>
                <a:spcPts val="0"/>
              </a:spcBef>
              <a:tabLst/>
              <a:defRPr sz="2900" b="1">
                <a:uFillTx/>
                <a:latin typeface="+mn-lt"/>
                <a:ea typeface="+mn-ea"/>
                <a:cs typeface="+mn-cs"/>
                <a:sym typeface="Helvetica"/>
              </a:defRPr>
            </a:pPr>
            <a:r>
              <a:t>Your Brand Essence is “the core characteristic that defines and drives your organisation – the motivation behind everything you do”</a:t>
            </a:r>
          </a:p>
          <a:p>
            <a:pPr indent="0" defTabSz="800100">
              <a:spcBef>
                <a:spcPts val="0"/>
              </a:spcBef>
              <a:tabLst/>
              <a:defRPr sz="2900">
                <a:uFillTx/>
                <a:latin typeface="+mn-lt"/>
                <a:ea typeface="+mn-ea"/>
                <a:cs typeface="+mn-cs"/>
                <a:sym typeface="Helvetica"/>
              </a:defRPr>
            </a:pPr>
            <a:r>
              <a:t>Not a ‘strapline’ but will inform one (if needed)</a:t>
            </a:r>
          </a:p>
        </p:txBody>
      </p:sp>
      <p:sp>
        <p:nvSpPr>
          <p:cNvPr id="324" name="Happiness"/>
          <p:cNvSpPr txBox="1"/>
          <p:nvPr/>
        </p:nvSpPr>
        <p:spPr>
          <a:xfrm>
            <a:off x="5774073" y="9527979"/>
            <a:ext cx="2806117" cy="637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lvl1pPr indent="0">
              <a:lnSpc>
                <a:spcPct val="100000"/>
              </a:lnSpc>
              <a:spcBef>
                <a:spcPts val="2000"/>
              </a:spcBef>
              <a:tabLst/>
              <a:defRPr sz="3500" b="1" i="1" cap="all" spc="104">
                <a:latin typeface="+mn-lt"/>
                <a:ea typeface="+mn-ea"/>
                <a:cs typeface="+mn-cs"/>
                <a:sym typeface="Helvetica"/>
              </a:defRPr>
            </a:lvl1pPr>
          </a:lstStyle>
          <a:p>
            <a:r>
              <a:t>Happiness</a:t>
            </a:r>
          </a:p>
        </p:txBody>
      </p:sp>
      <p:pic>
        <p:nvPicPr>
          <p:cNvPr id="325" name="Image" descr="Image"/>
          <p:cNvPicPr>
            <a:picLocks noChangeAspect="1"/>
          </p:cNvPicPr>
          <p:nvPr/>
        </p:nvPicPr>
        <p:blipFill>
          <a:blip r:embed="rId4"/>
          <a:stretch>
            <a:fillRect/>
          </a:stretch>
        </p:blipFill>
        <p:spPr>
          <a:xfrm>
            <a:off x="2144880" y="9083634"/>
            <a:ext cx="2726061" cy="1526595"/>
          </a:xfrm>
          <a:prstGeom prst="rect">
            <a:avLst/>
          </a:prstGeom>
          <a:ln w="12700">
            <a:miter lim="400000"/>
          </a:ln>
        </p:spPr>
      </p:pic>
      <p:sp>
        <p:nvSpPr>
          <p:cNvPr id="326" name="Belong Anywhere"/>
          <p:cNvSpPr txBox="1"/>
          <p:nvPr/>
        </p:nvSpPr>
        <p:spPr>
          <a:xfrm>
            <a:off x="15584839" y="9586158"/>
            <a:ext cx="6436916" cy="637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lnSpc>
                <a:spcPct val="100000"/>
              </a:lnSpc>
              <a:spcBef>
                <a:spcPts val="2000"/>
              </a:spcBef>
              <a:tabLst/>
              <a:defRPr sz="3500" b="1" i="1" cap="all" spc="104">
                <a:latin typeface="+mn-lt"/>
                <a:ea typeface="+mn-ea"/>
                <a:cs typeface="+mn-cs"/>
                <a:sym typeface="Helvetica"/>
              </a:defRPr>
            </a:lvl1pPr>
          </a:lstStyle>
          <a:p>
            <a:r>
              <a:t>Belong Anywhere</a:t>
            </a:r>
          </a:p>
        </p:txBody>
      </p:sp>
      <p:pic>
        <p:nvPicPr>
          <p:cNvPr id="32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32418" y="9199992"/>
            <a:ext cx="3511980" cy="141023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 descr="Image"/>
          <p:cNvPicPr>
            <a:picLocks noChangeAspect="1"/>
          </p:cNvPicPr>
          <p:nvPr/>
        </p:nvPicPr>
        <p:blipFill>
          <a:blip r:embed="rId3"/>
          <a:stretch>
            <a:fillRect/>
          </a:stretch>
        </p:blipFill>
        <p:spPr>
          <a:xfrm>
            <a:off x="2079160" y="8418181"/>
            <a:ext cx="2857501" cy="2857501"/>
          </a:xfrm>
          <a:prstGeom prst="rect">
            <a:avLst/>
          </a:prstGeom>
          <a:ln w="12700">
            <a:miter lim="400000"/>
          </a:ln>
        </p:spPr>
      </p:pic>
      <p:pic>
        <p:nvPicPr>
          <p:cNvPr id="332" name="Image" descr="Image"/>
          <p:cNvPicPr>
            <a:picLocks noChangeAspect="1"/>
          </p:cNvPicPr>
          <p:nvPr/>
        </p:nvPicPr>
        <p:blipFill>
          <a:blip r:embed="rId4"/>
          <a:stretch>
            <a:fillRect/>
          </a:stretch>
        </p:blipFill>
        <p:spPr>
          <a:xfrm>
            <a:off x="6291112" y="1618531"/>
            <a:ext cx="17058829" cy="10955636"/>
          </a:xfrm>
          <a:prstGeom prst="rect">
            <a:avLst/>
          </a:prstGeom>
          <a:ln w="12700">
            <a:miter lim="400000"/>
          </a:ln>
        </p:spPr>
      </p:pic>
      <p:sp>
        <p:nvSpPr>
          <p:cNvPr id="333" name="`"/>
          <p:cNvSpPr/>
          <p:nvPr/>
        </p:nvSpPr>
        <p:spPr>
          <a:xfrm>
            <a:off x="8305130" y="321561"/>
            <a:ext cx="13716626" cy="60909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a:defRPr>
                <a:solidFill>
                  <a:srgbClr val="FFFFFF"/>
                </a:solidFill>
              </a:defRPr>
            </a:lvl1pPr>
          </a:lstStyle>
          <a:p>
            <a:r>
              <a:t>`</a:t>
            </a:r>
          </a:p>
        </p:txBody>
      </p:sp>
      <p:sp>
        <p:nvSpPr>
          <p:cNvPr id="334" name="Brand essence"/>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Brand essence</a:t>
            </a:r>
          </a:p>
        </p:txBody>
      </p:sp>
      <p:sp>
        <p:nvSpPr>
          <p:cNvPr id="335" name="Rectangle"/>
          <p:cNvSpPr/>
          <p:nvPr/>
        </p:nvSpPr>
        <p:spPr>
          <a:xfrm>
            <a:off x="8305130" y="8115916"/>
            <a:ext cx="13716626" cy="6090931"/>
          </a:xfrm>
          <a:prstGeom prst="rect">
            <a:avLst/>
          </a:prstGeom>
          <a:solidFill>
            <a:srgbClr val="FFFFFF"/>
          </a:solidFill>
          <a:ln w="12700">
            <a:miter lim="400000"/>
          </a:ln>
        </p:spPr>
        <p:txBody>
          <a:bodyPr lIns="52251" tIns="52251" rIns="52251" bIns="52251" anchor="ctr"/>
          <a:lstStyle/>
          <a:p>
            <a:pPr>
              <a:defRPr>
                <a:solidFill>
                  <a:srgbClr val="FFFFFF"/>
                </a:solidFill>
              </a:defRPr>
            </a:pPr>
            <a:endParaRPr/>
          </a:p>
        </p:txBody>
      </p:sp>
      <p:sp>
        <p:nvSpPr>
          <p:cNvPr id="336" name="Your Brand Essence is “the core characteristic that defines and drives your organisation – the motivation behind everything you do”…"/>
          <p:cNvSpPr txBox="1"/>
          <p:nvPr/>
        </p:nvSpPr>
        <p:spPr>
          <a:xfrm>
            <a:off x="1960436" y="4543590"/>
            <a:ext cx="13239506" cy="2552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indent="0" defTabSz="800100">
              <a:spcBef>
                <a:spcPts val="0"/>
              </a:spcBef>
              <a:tabLst/>
              <a:defRPr sz="2900" b="1">
                <a:uFillTx/>
                <a:latin typeface="+mn-lt"/>
                <a:ea typeface="+mn-ea"/>
                <a:cs typeface="+mn-cs"/>
                <a:sym typeface="Helvetica"/>
              </a:defRPr>
            </a:pPr>
            <a:r>
              <a:t>Your Brand Essence is “the core characteristic that defines and drives your organisation – the motivation behind everything you do”</a:t>
            </a:r>
          </a:p>
          <a:p>
            <a:pPr indent="0" defTabSz="800100">
              <a:spcBef>
                <a:spcPts val="0"/>
              </a:spcBef>
              <a:tabLst/>
              <a:defRPr sz="2900">
                <a:uFillTx/>
                <a:latin typeface="+mn-lt"/>
                <a:ea typeface="+mn-ea"/>
                <a:cs typeface="+mn-cs"/>
                <a:sym typeface="Helvetica"/>
              </a:defRPr>
            </a:pPr>
            <a:r>
              <a:t>Not a ‘strapline’ but will inform one (if needed)</a:t>
            </a:r>
          </a:p>
        </p:txBody>
      </p:sp>
      <p:sp>
        <p:nvSpPr>
          <p:cNvPr id="337" name="SAFE"/>
          <p:cNvSpPr txBox="1"/>
          <p:nvPr/>
        </p:nvSpPr>
        <p:spPr>
          <a:xfrm>
            <a:off x="5774073" y="9527980"/>
            <a:ext cx="1356022" cy="637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lvl1pPr indent="0">
              <a:lnSpc>
                <a:spcPct val="100000"/>
              </a:lnSpc>
              <a:spcBef>
                <a:spcPts val="2000"/>
              </a:spcBef>
              <a:tabLst/>
              <a:defRPr sz="3500" b="1" i="1" cap="all" spc="104">
                <a:latin typeface="+mn-lt"/>
                <a:ea typeface="+mn-ea"/>
                <a:cs typeface="+mn-cs"/>
                <a:sym typeface="Helvetica"/>
              </a:defRPr>
            </a:lvl1pPr>
          </a:lstStyle>
          <a:p>
            <a:r>
              <a:t>SAFE</a:t>
            </a:r>
          </a:p>
        </p:txBody>
      </p:sp>
      <p:sp>
        <p:nvSpPr>
          <p:cNvPr id="338" name="PROGRESS THROUGH  TECHNOLOGY"/>
          <p:cNvSpPr txBox="1"/>
          <p:nvPr/>
        </p:nvSpPr>
        <p:spPr>
          <a:xfrm>
            <a:off x="15584839" y="9319458"/>
            <a:ext cx="6436917" cy="1171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p>
            <a:pPr indent="0">
              <a:lnSpc>
                <a:spcPct val="100000"/>
              </a:lnSpc>
              <a:spcBef>
                <a:spcPts val="2000"/>
              </a:spcBef>
              <a:tabLst/>
              <a:defRPr sz="3500" b="1" i="1" cap="all" spc="104">
                <a:latin typeface="+mn-lt"/>
                <a:ea typeface="+mn-ea"/>
                <a:cs typeface="+mn-cs"/>
                <a:sym typeface="Helvetica"/>
              </a:defRPr>
            </a:pPr>
            <a:r>
              <a:t>PROGRESS THROUGH </a:t>
            </a:r>
            <a:br/>
            <a:r>
              <a:t>TECHNOLOGY</a:t>
            </a:r>
          </a:p>
        </p:txBody>
      </p:sp>
      <p:pic>
        <p:nvPicPr>
          <p:cNvPr id="339"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6300" y="9050111"/>
            <a:ext cx="2933209" cy="1709999"/>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Image" descr="Image"/>
          <p:cNvPicPr>
            <a:picLocks noChangeAspect="1"/>
          </p:cNvPicPr>
          <p:nvPr/>
        </p:nvPicPr>
        <p:blipFill>
          <a:blip r:embed="rId3"/>
          <a:stretch>
            <a:fillRect/>
          </a:stretch>
        </p:blipFill>
        <p:spPr>
          <a:xfrm>
            <a:off x="6291112" y="1618531"/>
            <a:ext cx="17058829" cy="10955636"/>
          </a:xfrm>
          <a:prstGeom prst="rect">
            <a:avLst/>
          </a:prstGeom>
          <a:ln w="12700">
            <a:miter lim="400000"/>
          </a:ln>
        </p:spPr>
      </p:pic>
      <p:sp>
        <p:nvSpPr>
          <p:cNvPr id="344" name="Rectangle"/>
          <p:cNvSpPr/>
          <p:nvPr/>
        </p:nvSpPr>
        <p:spPr>
          <a:xfrm>
            <a:off x="8305130" y="321561"/>
            <a:ext cx="13716626" cy="6090931"/>
          </a:xfrm>
          <a:prstGeom prst="rect">
            <a:avLst/>
          </a:prstGeom>
          <a:solidFill>
            <a:srgbClr val="FFFFFF">
              <a:alpha val="86535"/>
            </a:srgbClr>
          </a:solidFill>
          <a:ln w="12700">
            <a:miter lim="400000"/>
          </a:ln>
        </p:spPr>
        <p:txBody>
          <a:bodyPr lIns="52251" tIns="52251" rIns="52251" bIns="52251" anchor="ctr"/>
          <a:lstStyle/>
          <a:p>
            <a:pPr>
              <a:defRPr>
                <a:solidFill>
                  <a:srgbClr val="FFFFFF"/>
                </a:solidFill>
              </a:defRPr>
            </a:pPr>
            <a:endParaRPr/>
          </a:p>
        </p:txBody>
      </p:sp>
      <p:sp>
        <p:nvSpPr>
          <p:cNvPr id="345" name="Brand essence"/>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Brand essence</a:t>
            </a:r>
          </a:p>
        </p:txBody>
      </p:sp>
      <p:sp>
        <p:nvSpPr>
          <p:cNvPr id="346" name="Rectangle"/>
          <p:cNvSpPr/>
          <p:nvPr/>
        </p:nvSpPr>
        <p:spPr>
          <a:xfrm>
            <a:off x="8305130" y="8081458"/>
            <a:ext cx="13716626" cy="6090931"/>
          </a:xfrm>
          <a:prstGeom prst="rect">
            <a:avLst/>
          </a:prstGeom>
          <a:solidFill>
            <a:srgbClr val="FFFFFF">
              <a:alpha val="86535"/>
            </a:srgbClr>
          </a:solidFill>
          <a:ln w="12700">
            <a:miter lim="400000"/>
          </a:ln>
        </p:spPr>
        <p:txBody>
          <a:bodyPr lIns="52251" tIns="52251" rIns="52251" bIns="52251" anchor="ctr"/>
          <a:lstStyle/>
          <a:p>
            <a:pPr>
              <a:defRPr>
                <a:solidFill>
                  <a:srgbClr val="FFFFFF"/>
                </a:solidFill>
              </a:defRPr>
            </a:pPr>
            <a:endParaRPr/>
          </a:p>
        </p:txBody>
      </p:sp>
      <p:sp>
        <p:nvSpPr>
          <p:cNvPr id="347" name="Test 1: Brand Essence Territory test"/>
          <p:cNvSpPr txBox="1"/>
          <p:nvPr/>
        </p:nvSpPr>
        <p:spPr>
          <a:xfrm>
            <a:off x="1960436" y="4161895"/>
            <a:ext cx="8766103" cy="164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lvl1pPr indent="0">
              <a:lnSpc>
                <a:spcPct val="120000"/>
              </a:lnSpc>
              <a:spcBef>
                <a:spcPts val="1600"/>
              </a:spcBef>
              <a:defRPr sz="4000" b="1">
                <a:latin typeface="+mn-lt"/>
                <a:ea typeface="+mn-ea"/>
                <a:cs typeface="+mn-cs"/>
                <a:sym typeface="Helvetica"/>
              </a:defRPr>
            </a:lvl1pPr>
          </a:lstStyle>
          <a:p>
            <a:r>
              <a:t>Test 1: Brand Essence Territory test</a:t>
            </a:r>
          </a:p>
        </p:txBody>
      </p:sp>
      <p:pic>
        <p:nvPicPr>
          <p:cNvPr id="348"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60436" y="5509716"/>
            <a:ext cx="12709248" cy="666199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3"/>
          <a:stretch>
            <a:fillRect/>
          </a:stretch>
        </p:blipFill>
        <p:spPr>
          <a:xfrm>
            <a:off x="-233962" y="-1"/>
            <a:ext cx="24851924" cy="13927434"/>
          </a:xfrm>
          <a:prstGeom prst="rect">
            <a:avLst/>
          </a:prstGeom>
          <a:ln w="12700">
            <a:miter lim="400000"/>
          </a:ln>
        </p:spPr>
      </p:pic>
      <p:sp>
        <p:nvSpPr>
          <p:cNvPr id="353" name="Brand essence"/>
          <p:cNvSpPr txBox="1"/>
          <p:nvPr/>
        </p:nvSpPr>
        <p:spPr>
          <a:xfrm>
            <a:off x="1960436" y="2589076"/>
            <a:ext cx="14188276" cy="8537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solidFill>
                  <a:srgbClr val="FFFFFF"/>
                </a:solidFill>
                <a:latin typeface="+mn-lt"/>
                <a:ea typeface="+mn-ea"/>
                <a:cs typeface="+mn-cs"/>
                <a:sym typeface="Helvetica"/>
              </a:defRPr>
            </a:lvl1pPr>
          </a:lstStyle>
          <a:p>
            <a:r>
              <a:t>Brand essence</a:t>
            </a:r>
          </a:p>
        </p:txBody>
      </p:sp>
      <p:sp>
        <p:nvSpPr>
          <p:cNvPr id="354" name="Test 2: Find your enemy"/>
          <p:cNvSpPr txBox="1"/>
          <p:nvPr/>
        </p:nvSpPr>
        <p:spPr>
          <a:xfrm>
            <a:off x="1960436" y="4161895"/>
            <a:ext cx="5922989" cy="164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lvl1pPr indent="0">
              <a:lnSpc>
                <a:spcPct val="120000"/>
              </a:lnSpc>
              <a:spcBef>
                <a:spcPts val="1600"/>
              </a:spcBef>
              <a:defRPr sz="4000" b="1">
                <a:solidFill>
                  <a:srgbClr val="FFFFFF"/>
                </a:solidFill>
                <a:latin typeface="+mn-lt"/>
                <a:ea typeface="+mn-ea"/>
                <a:cs typeface="+mn-cs"/>
                <a:sym typeface="Helvetica"/>
              </a:defRPr>
            </a:lvl1pPr>
          </a:lstStyle>
          <a:p>
            <a:r>
              <a:t>Test 2: Find your enemy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ground-logo-transparentG.png" descr="ground-logo-transparentG.png"/>
          <p:cNvPicPr>
            <a:picLocks noChangeAspect="1"/>
          </p:cNvPicPr>
          <p:nvPr/>
        </p:nvPicPr>
        <p:blipFill>
          <a:blip r:embed="rId3"/>
          <a:stretch>
            <a:fillRect/>
          </a:stretch>
        </p:blipFill>
        <p:spPr>
          <a:xfrm>
            <a:off x="1960436" y="5971893"/>
            <a:ext cx="6764177" cy="1772215"/>
          </a:xfrm>
          <a:prstGeom prst="rect">
            <a:avLst/>
          </a:prstGeom>
          <a:ln w="12700">
            <a:miter lim="400000"/>
          </a:ln>
        </p:spPr>
      </p:pic>
      <p:sp>
        <p:nvSpPr>
          <p:cNvPr id="357" name="Example"/>
          <p:cNvSpPr txBox="1"/>
          <p:nvPr/>
        </p:nvSpPr>
        <p:spPr>
          <a:xfrm>
            <a:off x="1960436" y="2589076"/>
            <a:ext cx="10252006" cy="2277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Example</a:t>
            </a:r>
          </a:p>
        </p:txBody>
      </p:sp>
      <p:sp>
        <p:nvSpPr>
          <p:cNvPr id="358" name="500+ coffee roasters in the UK…"/>
          <p:cNvSpPr txBox="1"/>
          <p:nvPr/>
        </p:nvSpPr>
        <p:spPr>
          <a:xfrm>
            <a:off x="11344781" y="6287784"/>
            <a:ext cx="12005160" cy="2415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p>
            <a:pPr indent="0">
              <a:lnSpc>
                <a:spcPct val="100000"/>
              </a:lnSpc>
              <a:spcBef>
                <a:spcPts val="1600"/>
              </a:spcBef>
              <a:defRPr sz="4200">
                <a:latin typeface="+mn-lt"/>
                <a:ea typeface="+mn-ea"/>
                <a:cs typeface="+mn-cs"/>
                <a:sym typeface="Helvetica"/>
              </a:defRPr>
            </a:pPr>
            <a:r>
              <a:rPr b="1"/>
              <a:t>500+ coffee roasters in the UK</a:t>
            </a:r>
          </a:p>
          <a:p>
            <a:pPr indent="0">
              <a:lnSpc>
                <a:spcPct val="100000"/>
              </a:lnSpc>
              <a:spcBef>
                <a:spcPts val="1600"/>
              </a:spcBef>
              <a:defRPr sz="4200">
                <a:latin typeface="+mn-lt"/>
                <a:ea typeface="+mn-ea"/>
                <a:cs typeface="+mn-cs"/>
                <a:sym typeface="Helvetica"/>
              </a:defRPr>
            </a:pPr>
            <a:r>
              <a:rPr b="1"/>
              <a:t>No brand definition</a:t>
            </a:r>
          </a:p>
          <a:p>
            <a:pPr indent="0">
              <a:lnSpc>
                <a:spcPct val="100000"/>
              </a:lnSpc>
              <a:spcBef>
                <a:spcPts val="1600"/>
              </a:spcBef>
              <a:defRPr sz="4200">
                <a:latin typeface="+mn-lt"/>
                <a:ea typeface="+mn-ea"/>
                <a:cs typeface="+mn-cs"/>
                <a:sym typeface="Helvetica"/>
              </a:defRPr>
            </a:pPr>
            <a:r>
              <a:rPr b="1"/>
              <a:t>Tired management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ground-logo-transparentG.png" descr="ground-logo-transparentG.png"/>
          <p:cNvPicPr>
            <a:picLocks noChangeAspect="1"/>
          </p:cNvPicPr>
          <p:nvPr/>
        </p:nvPicPr>
        <p:blipFill>
          <a:blip r:embed="rId3"/>
          <a:stretch>
            <a:fillRect/>
          </a:stretch>
        </p:blipFill>
        <p:spPr>
          <a:xfrm>
            <a:off x="1960436" y="5971893"/>
            <a:ext cx="6764177" cy="1772214"/>
          </a:xfrm>
          <a:prstGeom prst="rect">
            <a:avLst/>
          </a:prstGeom>
          <a:ln w="12700">
            <a:miter lim="400000"/>
          </a:ln>
        </p:spPr>
      </p:pic>
      <p:sp>
        <p:nvSpPr>
          <p:cNvPr id="363" name="Example"/>
          <p:cNvSpPr txBox="1"/>
          <p:nvPr/>
        </p:nvSpPr>
        <p:spPr>
          <a:xfrm>
            <a:off x="1960436" y="2589076"/>
            <a:ext cx="10252006" cy="2277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8000" b="1">
                <a:latin typeface="+mn-lt"/>
                <a:ea typeface="+mn-ea"/>
                <a:cs typeface="+mn-cs"/>
                <a:sym typeface="Helvetica"/>
              </a:defRPr>
            </a:lvl1pPr>
          </a:lstStyle>
          <a:p>
            <a:r>
              <a:t>Example</a:t>
            </a:r>
          </a:p>
        </p:txBody>
      </p:sp>
      <p:grpSp>
        <p:nvGrpSpPr>
          <p:cNvPr id="391" name="Group"/>
          <p:cNvGrpSpPr/>
          <p:nvPr/>
        </p:nvGrpSpPr>
        <p:grpSpPr>
          <a:xfrm>
            <a:off x="9884278" y="2216189"/>
            <a:ext cx="12555221" cy="9955472"/>
            <a:chOff x="0" y="0"/>
            <a:chExt cx="12555220" cy="9955471"/>
          </a:xfrm>
        </p:grpSpPr>
        <p:pic>
          <p:nvPicPr>
            <p:cNvPr id="36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391585" y="0"/>
              <a:ext cx="10163636" cy="9955472"/>
            </a:xfrm>
            <a:prstGeom prst="rect">
              <a:avLst/>
            </a:prstGeom>
            <a:ln w="12700" cap="flat">
              <a:noFill/>
              <a:miter lim="400000"/>
            </a:ln>
            <a:effectLst/>
          </p:spPr>
        </p:pic>
        <p:sp>
          <p:nvSpPr>
            <p:cNvPr id="365" name="Brand Essence (SINCERE COMPETENCE)"/>
            <p:cNvSpPr txBox="1"/>
            <p:nvPr/>
          </p:nvSpPr>
          <p:spPr>
            <a:xfrm>
              <a:off x="554753" y="4407926"/>
              <a:ext cx="2966627" cy="10798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spAutoFit/>
            </a:bodyPr>
            <a:lstStyle>
              <a:lvl1pPr>
                <a:defRPr sz="2000" b="1">
                  <a:solidFill>
                    <a:srgbClr val="FF2F92"/>
                  </a:solidFill>
                  <a:latin typeface="+mn-lt"/>
                  <a:ea typeface="+mn-ea"/>
                  <a:cs typeface="+mn-cs"/>
                  <a:sym typeface="Helvetica"/>
                </a:defRPr>
              </a:lvl1pPr>
            </a:lstStyle>
            <a:p>
              <a:r>
                <a:t>Brand Essence (SINCERE COMPETENCE)</a:t>
              </a:r>
            </a:p>
          </p:txBody>
        </p:sp>
        <p:sp>
          <p:nvSpPr>
            <p:cNvPr id="366" name="External Benefits"/>
            <p:cNvSpPr txBox="1"/>
            <p:nvPr/>
          </p:nvSpPr>
          <p:spPr>
            <a:xfrm>
              <a:off x="755598" y="1598450"/>
              <a:ext cx="1119561" cy="744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numCol="1" anchor="ctr">
              <a:spAutoFit/>
            </a:bodyPr>
            <a:lstStyle/>
            <a:p>
              <a:pPr>
                <a:defRPr sz="2000" b="1">
                  <a:latin typeface="+mn-lt"/>
                  <a:ea typeface="+mn-ea"/>
                  <a:cs typeface="+mn-cs"/>
                  <a:sym typeface="Helvetica"/>
                </a:defRPr>
              </a:pPr>
              <a:r>
                <a:t>External</a:t>
              </a:r>
              <a:br/>
              <a:r>
                <a:t>Benefits</a:t>
              </a:r>
            </a:p>
          </p:txBody>
        </p:sp>
        <p:sp>
          <p:nvSpPr>
            <p:cNvPr id="367" name="Internal  Values"/>
            <p:cNvSpPr txBox="1"/>
            <p:nvPr/>
          </p:nvSpPr>
          <p:spPr>
            <a:xfrm>
              <a:off x="554753" y="7533179"/>
              <a:ext cx="1105175" cy="744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numCol="1" anchor="ctr">
              <a:spAutoFit/>
            </a:bodyPr>
            <a:lstStyle/>
            <a:p>
              <a:pPr>
                <a:defRPr sz="2000" b="1">
                  <a:latin typeface="+mn-lt"/>
                  <a:ea typeface="+mn-ea"/>
                  <a:cs typeface="+mn-cs"/>
                  <a:sym typeface="Helvetica"/>
                </a:defRPr>
              </a:pPr>
              <a:r>
                <a:t>Internal </a:t>
              </a:r>
              <a:br/>
              <a:r>
                <a:t>Values</a:t>
              </a:r>
            </a:p>
          </p:txBody>
        </p:sp>
        <p:sp>
          <p:nvSpPr>
            <p:cNvPr id="368" name="Our Values"/>
            <p:cNvSpPr txBox="1"/>
            <p:nvPr/>
          </p:nvSpPr>
          <p:spPr>
            <a:xfrm>
              <a:off x="203200" y="6577889"/>
              <a:ext cx="1678033" cy="4093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spAutoFit/>
            </a:bodyPr>
            <a:lstStyle>
              <a:lvl1pPr algn="r">
                <a:defRPr sz="2000"/>
              </a:lvl1pPr>
            </a:lstStyle>
            <a:p>
              <a:r>
                <a:t>Our Values</a:t>
              </a:r>
            </a:p>
          </p:txBody>
        </p:sp>
        <p:sp>
          <p:nvSpPr>
            <p:cNvPr id="369" name="Our Personality"/>
            <p:cNvSpPr txBox="1"/>
            <p:nvPr/>
          </p:nvSpPr>
          <p:spPr>
            <a:xfrm>
              <a:off x="500743" y="8681088"/>
              <a:ext cx="1881233" cy="4093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spAutoFit/>
            </a:bodyPr>
            <a:lstStyle>
              <a:lvl1pPr algn="r">
                <a:defRPr sz="2000"/>
              </a:lvl1pPr>
            </a:lstStyle>
            <a:p>
              <a:r>
                <a:t>Our Personality</a:t>
              </a:r>
            </a:p>
          </p:txBody>
        </p:sp>
        <p:sp>
          <p:nvSpPr>
            <p:cNvPr id="370" name="Functional Benefits"/>
            <p:cNvSpPr txBox="1"/>
            <p:nvPr/>
          </p:nvSpPr>
          <p:spPr>
            <a:xfrm>
              <a:off x="0" y="575090"/>
              <a:ext cx="1881233" cy="744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spAutoFit/>
            </a:bodyPr>
            <a:lstStyle>
              <a:lvl1pPr algn="r">
                <a:defRPr sz="2000"/>
              </a:lvl1pPr>
            </a:lstStyle>
            <a:p>
              <a:r>
                <a:t>Functional Benefits</a:t>
              </a:r>
            </a:p>
          </p:txBody>
        </p:sp>
        <p:sp>
          <p:nvSpPr>
            <p:cNvPr id="371" name="Emotional Benefits"/>
            <p:cNvSpPr txBox="1"/>
            <p:nvPr/>
          </p:nvSpPr>
          <p:spPr>
            <a:xfrm>
              <a:off x="203200" y="2567638"/>
              <a:ext cx="1678033" cy="7445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spAutoFit/>
            </a:bodyPr>
            <a:lstStyle>
              <a:lvl1pPr algn="r">
                <a:defRPr sz="2000"/>
              </a:lvl1pPr>
            </a:lstStyle>
            <a:p>
              <a:r>
                <a:t>Emotional Benefits</a:t>
              </a:r>
            </a:p>
          </p:txBody>
        </p:sp>
        <p:sp>
          <p:nvSpPr>
            <p:cNvPr id="372" name="Enriching Everyone"/>
            <p:cNvSpPr txBox="1"/>
            <p:nvPr/>
          </p:nvSpPr>
          <p:spPr>
            <a:xfrm>
              <a:off x="4893308" y="4740669"/>
              <a:ext cx="5284455" cy="5772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indent="0" algn="ctr">
                <a:lnSpc>
                  <a:spcPct val="120000"/>
                </a:lnSpc>
                <a:spcBef>
                  <a:spcPts val="0"/>
                </a:spcBef>
                <a:tabLst/>
                <a:defRPr sz="3000" b="1" i="1">
                  <a:solidFill>
                    <a:srgbClr val="FFFFFF"/>
                  </a:solidFill>
                  <a:latin typeface="+mn-lt"/>
                  <a:ea typeface="+mn-ea"/>
                  <a:cs typeface="+mn-cs"/>
                  <a:sym typeface="Helvetica"/>
                </a:defRPr>
              </a:lvl1pPr>
            </a:lstStyle>
            <a:p>
              <a:r>
                <a:t>Enriching Everyone</a:t>
              </a:r>
            </a:p>
          </p:txBody>
        </p:sp>
        <p:sp>
          <p:nvSpPr>
            <p:cNvPr id="373" name="Line"/>
            <p:cNvSpPr/>
            <p:nvPr/>
          </p:nvSpPr>
          <p:spPr>
            <a:xfrm flipV="1">
              <a:off x="10114745" y="7644462"/>
              <a:ext cx="1" cy="838426"/>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4" name="Line"/>
            <p:cNvSpPr/>
            <p:nvPr/>
          </p:nvSpPr>
          <p:spPr>
            <a:xfrm flipV="1">
              <a:off x="7549734" y="7644462"/>
              <a:ext cx="1" cy="838426"/>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5" name="Line"/>
            <p:cNvSpPr/>
            <p:nvPr/>
          </p:nvSpPr>
          <p:spPr>
            <a:xfrm flipV="1">
              <a:off x="5120214" y="7644462"/>
              <a:ext cx="1" cy="838426"/>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6" name="Line"/>
            <p:cNvSpPr/>
            <p:nvPr/>
          </p:nvSpPr>
          <p:spPr>
            <a:xfrm flipV="1">
              <a:off x="7655192" y="1585185"/>
              <a:ext cx="1" cy="771113"/>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7" name="Line"/>
            <p:cNvSpPr/>
            <p:nvPr/>
          </p:nvSpPr>
          <p:spPr>
            <a:xfrm flipV="1">
              <a:off x="5079061" y="1517873"/>
              <a:ext cx="1" cy="838425"/>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8" name="Line"/>
            <p:cNvSpPr/>
            <p:nvPr/>
          </p:nvSpPr>
          <p:spPr>
            <a:xfrm flipV="1">
              <a:off x="10177763" y="1517873"/>
              <a:ext cx="1" cy="838425"/>
            </a:xfrm>
            <a:prstGeom prst="line">
              <a:avLst/>
            </a:prstGeom>
            <a:noFill/>
            <a:ln w="25400" cap="flat">
              <a:solidFill>
                <a:srgbClr val="FF2F92"/>
              </a:solidFill>
              <a:prstDash val="sysDot"/>
              <a:miter lim="400000"/>
            </a:ln>
            <a:effectLst/>
          </p:spPr>
          <p:txBody>
            <a:bodyPr wrap="square" lIns="52251" tIns="52251" rIns="52251" bIns="52251" numCol="1" anchor="ctr">
              <a:noAutofit/>
            </a:bodyPr>
            <a:lstStyle/>
            <a:p>
              <a:endParaRPr/>
            </a:p>
          </p:txBody>
        </p:sp>
        <p:sp>
          <p:nvSpPr>
            <p:cNvPr id="379" name="Experienced…"/>
            <p:cNvSpPr txBox="1"/>
            <p:nvPr/>
          </p:nvSpPr>
          <p:spPr>
            <a:xfrm>
              <a:off x="3436671" y="0"/>
              <a:ext cx="2644311" cy="1891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defTabSz="914400">
                <a:lnSpc>
                  <a:spcPct val="90000"/>
                </a:lnSpc>
                <a:spcBef>
                  <a:spcPts val="1200"/>
                </a:spcBef>
                <a:tabLst/>
                <a:defRPr sz="2000" b="1">
                  <a:uFillTx/>
                  <a:latin typeface="+mn-lt"/>
                  <a:ea typeface="+mn-ea"/>
                  <a:cs typeface="+mn-cs"/>
                  <a:sym typeface="Helvetica"/>
                </a:defRPr>
              </a:pPr>
              <a:r>
                <a:t>Experienced</a:t>
              </a:r>
            </a:p>
            <a:p>
              <a:pPr indent="0" algn="ctr" defTabSz="914400">
                <a:lnSpc>
                  <a:spcPct val="90000"/>
                </a:lnSpc>
                <a:spcBef>
                  <a:spcPts val="1200"/>
                </a:spcBef>
                <a:tabLst/>
                <a:defRPr sz="1800">
                  <a:uFillTx/>
                </a:defRPr>
              </a:pPr>
              <a:r>
                <a:t>Founder / team / own roastery / track record</a:t>
              </a:r>
            </a:p>
          </p:txBody>
        </p:sp>
        <p:sp>
          <p:nvSpPr>
            <p:cNvPr id="380" name="Appealing to everyone…"/>
            <p:cNvSpPr txBox="1"/>
            <p:nvPr/>
          </p:nvSpPr>
          <p:spPr>
            <a:xfrm>
              <a:off x="6285179" y="0"/>
              <a:ext cx="2765426" cy="1891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defTabSz="914400">
                <a:lnSpc>
                  <a:spcPct val="90000"/>
                </a:lnSpc>
                <a:spcBef>
                  <a:spcPts val="1200"/>
                </a:spcBef>
                <a:tabLst/>
                <a:defRPr sz="2000" b="1">
                  <a:uFillTx/>
                  <a:latin typeface="+mn-lt"/>
                  <a:ea typeface="+mn-ea"/>
                  <a:cs typeface="+mn-cs"/>
                  <a:sym typeface="Helvetica"/>
                </a:defRPr>
              </a:pPr>
              <a:r>
                <a:t>Appealing to everyone</a:t>
              </a:r>
            </a:p>
            <a:p>
              <a:pPr indent="0" algn="ctr" defTabSz="914400">
                <a:lnSpc>
                  <a:spcPct val="90000"/>
                </a:lnSpc>
                <a:spcBef>
                  <a:spcPts val="1200"/>
                </a:spcBef>
                <a:tabLst/>
                <a:defRPr sz="1800">
                  <a:uFillTx/>
                </a:defRPr>
              </a:pPr>
              <a:r>
                <a:t>Range / training / all hot beverages</a:t>
              </a:r>
            </a:p>
          </p:txBody>
        </p:sp>
        <p:sp>
          <p:nvSpPr>
            <p:cNvPr id="381" name="Convenient…"/>
            <p:cNvSpPr txBox="1"/>
            <p:nvPr/>
          </p:nvSpPr>
          <p:spPr>
            <a:xfrm>
              <a:off x="8868307" y="0"/>
              <a:ext cx="2644311" cy="1891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defTabSz="914400">
                <a:lnSpc>
                  <a:spcPct val="90000"/>
                </a:lnSpc>
                <a:spcBef>
                  <a:spcPts val="1200"/>
                </a:spcBef>
                <a:tabLst/>
                <a:defRPr sz="2000" b="1">
                  <a:uFillTx/>
                  <a:latin typeface="+mn-lt"/>
                  <a:ea typeface="+mn-ea"/>
                  <a:cs typeface="+mn-cs"/>
                  <a:sym typeface="Helvetica"/>
                </a:defRPr>
              </a:pPr>
              <a:r>
                <a:t>Convenient</a:t>
              </a:r>
            </a:p>
            <a:p>
              <a:pPr indent="0" algn="ctr" defTabSz="914400">
                <a:lnSpc>
                  <a:spcPct val="90000"/>
                </a:lnSpc>
                <a:spcBef>
                  <a:spcPts val="1200"/>
                </a:spcBef>
                <a:tabLst/>
                <a:defRPr sz="1800">
                  <a:uFillTx/>
                </a:defRPr>
              </a:pPr>
              <a:r>
                <a:t>Subscription / </a:t>
              </a:r>
              <a:br/>
              <a:r>
                <a:t>one stop shop</a:t>
              </a:r>
            </a:p>
          </p:txBody>
        </p:sp>
        <p:sp>
          <p:nvSpPr>
            <p:cNvPr id="382" name="Premium coffee /people I can count on"/>
            <p:cNvSpPr txBox="1"/>
            <p:nvPr/>
          </p:nvSpPr>
          <p:spPr>
            <a:xfrm>
              <a:off x="3877147" y="2393200"/>
              <a:ext cx="2202473" cy="1312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lvl1pPr indent="0" algn="ctr">
                <a:lnSpc>
                  <a:spcPct val="90000"/>
                </a:lnSpc>
                <a:spcBef>
                  <a:spcPts val="1200"/>
                </a:spcBef>
                <a:tabLst/>
                <a:defRPr sz="2000" b="1">
                  <a:uFillTx/>
                  <a:latin typeface="+mn-lt"/>
                  <a:ea typeface="+mn-ea"/>
                  <a:cs typeface="+mn-cs"/>
                  <a:sym typeface="Helvetica"/>
                </a:defRPr>
              </a:lvl1pPr>
            </a:lstStyle>
            <a:p>
              <a:pPr defTabSz="914400"/>
              <a:r>
                <a:t>Premium coffee /people I can count on</a:t>
              </a:r>
            </a:p>
          </p:txBody>
        </p:sp>
        <p:sp>
          <p:nvSpPr>
            <p:cNvPr id="383" name="Approachable…"/>
            <p:cNvSpPr txBox="1"/>
            <p:nvPr/>
          </p:nvSpPr>
          <p:spPr>
            <a:xfrm>
              <a:off x="6208773" y="2204454"/>
              <a:ext cx="2827008" cy="16899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defTabSz="914400">
                <a:lnSpc>
                  <a:spcPct val="90000"/>
                </a:lnSpc>
                <a:spcBef>
                  <a:spcPts val="1200"/>
                </a:spcBef>
                <a:tabLst/>
                <a:defRPr sz="2000" b="1">
                  <a:uFillTx/>
                  <a:latin typeface="+mn-lt"/>
                  <a:ea typeface="+mn-ea"/>
                  <a:cs typeface="+mn-cs"/>
                  <a:sym typeface="Helvetica"/>
                </a:defRPr>
              </a:pPr>
              <a:r>
                <a:t>Approachable</a:t>
              </a:r>
              <a:endParaRPr b="0">
                <a:latin typeface="Helvetica Light"/>
                <a:ea typeface="Helvetica Light"/>
                <a:cs typeface="Helvetica Light"/>
                <a:sym typeface="Helvetica Light"/>
              </a:endParaRPr>
            </a:p>
            <a:p>
              <a:pPr indent="0" algn="ctr" defTabSz="914400">
                <a:lnSpc>
                  <a:spcPct val="90000"/>
                </a:lnSpc>
                <a:spcBef>
                  <a:spcPts val="1200"/>
                </a:spcBef>
                <a:tabLst/>
                <a:defRPr sz="1800" b="1">
                  <a:uFillTx/>
                  <a:latin typeface="+mn-lt"/>
                  <a:ea typeface="+mn-ea"/>
                  <a:cs typeface="+mn-cs"/>
                  <a:sym typeface="Helvetica"/>
                </a:defRPr>
              </a:pPr>
              <a:r>
                <a:rPr b="0">
                  <a:latin typeface="Helvetica Light"/>
                  <a:ea typeface="Helvetica Light"/>
                  <a:cs typeface="Helvetica Light"/>
                  <a:sym typeface="Helvetica Light"/>
                </a:rPr>
                <a:t>Team &amp; brand attitude </a:t>
              </a:r>
              <a:br>
                <a:rPr b="0">
                  <a:latin typeface="Helvetica Light"/>
                  <a:ea typeface="Helvetica Light"/>
                  <a:cs typeface="Helvetica Light"/>
                  <a:sym typeface="Helvetica Light"/>
                </a:rPr>
              </a:br>
              <a:r>
                <a:rPr b="0">
                  <a:latin typeface="Helvetica Light"/>
                  <a:ea typeface="Helvetica Light"/>
                  <a:cs typeface="Helvetica Light"/>
                  <a:sym typeface="Helvetica Light"/>
                </a:rPr>
                <a:t>A brand I can stay with for the long run</a:t>
              </a:r>
            </a:p>
          </p:txBody>
        </p:sp>
        <p:sp>
          <p:nvSpPr>
            <p:cNvPr id="384" name="Easy…"/>
            <p:cNvSpPr txBox="1"/>
            <p:nvPr/>
          </p:nvSpPr>
          <p:spPr>
            <a:xfrm>
              <a:off x="9107184" y="2343033"/>
              <a:ext cx="2115757" cy="1538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defTabSz="914400">
                <a:lnSpc>
                  <a:spcPct val="90000"/>
                </a:lnSpc>
                <a:spcBef>
                  <a:spcPts val="1200"/>
                </a:spcBef>
                <a:tabLst/>
                <a:defRPr sz="2000" b="1">
                  <a:uFillTx/>
                  <a:latin typeface="+mn-lt"/>
                  <a:ea typeface="+mn-ea"/>
                  <a:cs typeface="+mn-cs"/>
                  <a:sym typeface="Helvetica"/>
                </a:defRPr>
              </a:pPr>
              <a:r>
                <a:t>Easy</a:t>
              </a:r>
            </a:p>
            <a:p>
              <a:pPr indent="0" algn="ctr" defTabSz="914400">
                <a:lnSpc>
                  <a:spcPct val="90000"/>
                </a:lnSpc>
                <a:spcBef>
                  <a:spcPts val="1200"/>
                </a:spcBef>
                <a:tabLst/>
                <a:defRPr sz="1800" b="1">
                  <a:uFillTx/>
                  <a:latin typeface="+mn-lt"/>
                  <a:ea typeface="+mn-ea"/>
                  <a:cs typeface="+mn-cs"/>
                  <a:sym typeface="Helvetica"/>
                </a:defRPr>
              </a:pPr>
              <a:r>
                <a:rPr b="0">
                  <a:latin typeface="Helvetica Light"/>
                  <a:ea typeface="Helvetica Light"/>
                  <a:cs typeface="Helvetica Light"/>
                  <a:sym typeface="Helvetica Light"/>
                </a:rPr>
                <a:t>Coffee next day</a:t>
              </a:r>
              <a:br>
                <a:rPr b="0">
                  <a:latin typeface="Helvetica Light"/>
                  <a:ea typeface="Helvetica Light"/>
                  <a:cs typeface="Helvetica Light"/>
                  <a:sym typeface="Helvetica Light"/>
                </a:rPr>
              </a:br>
              <a:r>
                <a:rPr b="0">
                  <a:latin typeface="Helvetica Light"/>
                  <a:ea typeface="Helvetica Light"/>
                  <a:cs typeface="Helvetica Light"/>
                  <a:sym typeface="Helvetica Light"/>
                </a:rPr>
                <a:t>Barista training </a:t>
              </a:r>
              <a:br>
                <a:rPr b="0">
                  <a:latin typeface="Helvetica Light"/>
                  <a:ea typeface="Helvetica Light"/>
                  <a:cs typeface="Helvetica Light"/>
                  <a:sym typeface="Helvetica Light"/>
                </a:rPr>
              </a:br>
              <a:r>
                <a:rPr b="0">
                  <a:latin typeface="Helvetica Light"/>
                  <a:ea typeface="Helvetica Light"/>
                  <a:cs typeface="Helvetica Light"/>
                  <a:sym typeface="Helvetica Light"/>
                </a:rPr>
                <a:t>White label</a:t>
              </a:r>
            </a:p>
          </p:txBody>
        </p:sp>
        <p:sp>
          <p:nvSpPr>
            <p:cNvPr id="385" name="Inclusiveness - Belonging Everyone’s invited"/>
            <p:cNvSpPr txBox="1"/>
            <p:nvPr/>
          </p:nvSpPr>
          <p:spPr>
            <a:xfrm>
              <a:off x="6231248" y="6242466"/>
              <a:ext cx="2484248" cy="13124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a:tabLst/>
                <a:defRPr sz="2000" b="1">
                  <a:latin typeface="+mn-lt"/>
                  <a:ea typeface="+mn-ea"/>
                  <a:cs typeface="+mn-cs"/>
                  <a:sym typeface="Helvetica"/>
                </a:defRPr>
              </a:pPr>
              <a:r>
                <a:t>Inclusiveness - Belonging </a:t>
              </a:r>
              <a:r>
                <a:rPr b="0">
                  <a:latin typeface="Helvetica Light"/>
                  <a:ea typeface="Helvetica Light"/>
                  <a:cs typeface="Helvetica Light"/>
                  <a:sym typeface="Helvetica Light"/>
                </a:rPr>
                <a:t>Everyone’s invited</a:t>
              </a:r>
            </a:p>
          </p:txBody>
        </p:sp>
        <p:sp>
          <p:nvSpPr>
            <p:cNvPr id="386" name="Connected &amp; Inclusive"/>
            <p:cNvSpPr txBox="1"/>
            <p:nvPr/>
          </p:nvSpPr>
          <p:spPr>
            <a:xfrm>
              <a:off x="6452783" y="8707828"/>
              <a:ext cx="2001683" cy="8340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lvl1pPr indent="0" algn="ctr">
                <a:tabLst/>
                <a:defRPr sz="2000" b="1">
                  <a:latin typeface="+mn-lt"/>
                  <a:ea typeface="+mn-ea"/>
                  <a:cs typeface="+mn-cs"/>
                  <a:sym typeface="Helvetica"/>
                </a:defRPr>
              </a:lvl1pPr>
            </a:lstStyle>
            <a:p>
              <a:r>
                <a:t>Connected &amp; Inclusive </a:t>
              </a:r>
            </a:p>
          </p:txBody>
        </p:sp>
        <p:sp>
          <p:nvSpPr>
            <p:cNvPr id="387" name="Authentic Down to earth &amp; approachable"/>
            <p:cNvSpPr txBox="1"/>
            <p:nvPr/>
          </p:nvSpPr>
          <p:spPr>
            <a:xfrm>
              <a:off x="8699615" y="8397645"/>
              <a:ext cx="2725929" cy="14544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p>
              <a:pPr indent="0" algn="ctr">
                <a:tabLst/>
                <a:defRPr sz="2000" b="1">
                  <a:latin typeface="+mn-lt"/>
                  <a:ea typeface="+mn-ea"/>
                  <a:cs typeface="+mn-cs"/>
                  <a:sym typeface="Helvetica"/>
                </a:defRPr>
              </a:pPr>
              <a:r>
                <a:t>Authentic</a:t>
              </a:r>
              <a:br/>
              <a:r>
                <a:t>Down to earth &amp; approachable</a:t>
              </a:r>
            </a:p>
          </p:txBody>
        </p:sp>
        <p:sp>
          <p:nvSpPr>
            <p:cNvPr id="388" name="Authenticity"/>
            <p:cNvSpPr txBox="1"/>
            <p:nvPr/>
          </p:nvSpPr>
          <p:spPr>
            <a:xfrm>
              <a:off x="9168366" y="6522356"/>
              <a:ext cx="1788426" cy="7526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lvl1pPr indent="0" algn="ctr">
                <a:tabLst/>
                <a:defRPr sz="2000" b="1">
                  <a:latin typeface="+mn-lt"/>
                  <a:ea typeface="+mn-ea"/>
                  <a:cs typeface="+mn-cs"/>
                  <a:sym typeface="Helvetica"/>
                </a:defRPr>
              </a:lvl1pPr>
            </a:lstStyle>
            <a:p>
              <a:r>
                <a:t>Authenticity</a:t>
              </a:r>
            </a:p>
          </p:txBody>
        </p:sp>
        <p:sp>
          <p:nvSpPr>
            <p:cNvPr id="389" name="Passionate &amp; Dedicated"/>
            <p:cNvSpPr txBox="1"/>
            <p:nvPr/>
          </p:nvSpPr>
          <p:spPr>
            <a:xfrm>
              <a:off x="4072786" y="8577388"/>
              <a:ext cx="1881234" cy="1094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lvl1pPr indent="0" algn="ctr">
                <a:tabLst/>
                <a:defRPr sz="2000" b="1">
                  <a:latin typeface="+mn-lt"/>
                  <a:ea typeface="+mn-ea"/>
                  <a:cs typeface="+mn-cs"/>
                  <a:sym typeface="Helvetica"/>
                </a:defRPr>
              </a:lvl1pPr>
            </a:lstStyle>
            <a:p>
              <a:r>
                <a:t>Passionate &amp; Dedicated </a:t>
              </a:r>
            </a:p>
          </p:txBody>
        </p:sp>
        <p:sp>
          <p:nvSpPr>
            <p:cNvPr id="390" name="Life &amp; Vitality"/>
            <p:cNvSpPr txBox="1"/>
            <p:nvPr/>
          </p:nvSpPr>
          <p:spPr>
            <a:xfrm>
              <a:off x="3801236" y="6352894"/>
              <a:ext cx="2530250" cy="10916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2251" tIns="52251" rIns="52251" bIns="52251" numCol="1" anchor="ctr">
              <a:noAutofit/>
            </a:bodyPr>
            <a:lstStyle>
              <a:lvl1pPr indent="0" algn="ctr">
                <a:tabLst/>
                <a:defRPr sz="2000" b="1">
                  <a:latin typeface="+mn-lt"/>
                  <a:ea typeface="+mn-ea"/>
                  <a:cs typeface="+mn-cs"/>
                  <a:sym typeface="Helvetica"/>
                </a:defRPr>
              </a:lvl1pPr>
            </a:lstStyle>
            <a:p>
              <a:r>
                <a:t>Life &amp; Vitality</a:t>
              </a:r>
            </a:p>
          </p:txBody>
        </p:sp>
      </p:grpSp>
      <p:sp>
        <p:nvSpPr>
          <p:cNvPr id="392" name="Rectangle"/>
          <p:cNvSpPr/>
          <p:nvPr/>
        </p:nvSpPr>
        <p:spPr>
          <a:xfrm>
            <a:off x="10119457" y="6558924"/>
            <a:ext cx="2969640" cy="1270001"/>
          </a:xfrm>
          <a:prstGeom prst="rect">
            <a:avLst/>
          </a:prstGeom>
          <a:solidFill>
            <a:srgbClr val="FFFFFF"/>
          </a:solidFill>
          <a:ln w="12700">
            <a:miter lim="400000"/>
          </a:ln>
        </p:spPr>
        <p:txBody>
          <a:bodyPr lIns="52251" tIns="52251" rIns="52251" bIns="52251" anchor="ctr"/>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ground-coffee-branding-guidelines-1.jpg" descr="ground-coffee-branding-guidelines-1.jpg"/>
          <p:cNvPicPr>
            <a:picLocks noChangeAspect="1"/>
          </p:cNvPicPr>
          <p:nvPr/>
        </p:nvPicPr>
        <p:blipFill>
          <a:blip r:embed="rId3"/>
          <a:stretch>
            <a:fillRect/>
          </a:stretch>
        </p:blipFill>
        <p:spPr>
          <a:xfrm>
            <a:off x="-3202981" y="0"/>
            <a:ext cx="21348017" cy="13772436"/>
          </a:xfrm>
          <a:prstGeom prst="rect">
            <a:avLst/>
          </a:prstGeom>
          <a:ln w="12700">
            <a:miter lim="400000"/>
          </a:ln>
        </p:spPr>
      </p:pic>
      <p:pic>
        <p:nvPicPr>
          <p:cNvPr id="397" name="ground Logo image@1x.jpg" descr="ground Logo image@1x.jpg"/>
          <p:cNvPicPr>
            <a:picLocks noChangeAspect="1"/>
          </p:cNvPicPr>
          <p:nvPr/>
        </p:nvPicPr>
        <p:blipFill>
          <a:blip r:embed="rId4"/>
          <a:stretch>
            <a:fillRect/>
          </a:stretch>
        </p:blipFill>
        <p:spPr>
          <a:xfrm>
            <a:off x="11732583" y="-56436"/>
            <a:ext cx="13772437" cy="1377243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Group"/>
          <p:cNvGrpSpPr/>
          <p:nvPr/>
        </p:nvGrpSpPr>
        <p:grpSpPr>
          <a:xfrm>
            <a:off x="18148780" y="-1"/>
            <a:ext cx="6237683" cy="13716001"/>
            <a:chOff x="0" y="0"/>
            <a:chExt cx="6237681" cy="13716000"/>
          </a:xfrm>
        </p:grpSpPr>
        <p:pic>
          <p:nvPicPr>
            <p:cNvPr id="401" name="Caveman.jpg" descr="Cave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6235207" cy="7014609"/>
            </a:xfrm>
            <a:prstGeom prst="rect">
              <a:avLst/>
            </a:prstGeom>
            <a:ln w="12700" cap="flat">
              <a:noFill/>
              <a:miter lim="400000"/>
            </a:ln>
            <a:effectLst/>
          </p:spPr>
        </p:pic>
        <p:pic>
          <p:nvPicPr>
            <p:cNvPr id="402" name="Sipi.jpg" descr="Sipi.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7014607"/>
              <a:ext cx="6237682" cy="6701393"/>
            </a:xfrm>
            <a:prstGeom prst="rect">
              <a:avLst/>
            </a:prstGeom>
            <a:ln w="12700" cap="flat">
              <a:noFill/>
              <a:miter lim="400000"/>
            </a:ln>
            <a:effectLst/>
          </p:spPr>
        </p:pic>
      </p:grpSp>
      <p:pic>
        <p:nvPicPr>
          <p:cNvPr id="404" name="Group" descr="Group"/>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911100" y="7014607"/>
            <a:ext cx="6237682" cy="6701394"/>
          </a:xfrm>
          <a:prstGeom prst="rect">
            <a:avLst/>
          </a:prstGeom>
          <a:ln w="12700">
            <a:miter lim="400000"/>
          </a:ln>
        </p:spPr>
      </p:pic>
      <p:pic>
        <p:nvPicPr>
          <p:cNvPr id="405" name="MR-DSC_3025.jpeg" descr="MR-DSC_3025.jpeg"/>
          <p:cNvPicPr>
            <a:picLocks noChangeAspect="1"/>
          </p:cNvPicPr>
          <p:nvPr/>
        </p:nvPicPr>
        <p:blipFill>
          <a:blip r:embed="rId6"/>
          <a:stretch>
            <a:fillRect/>
          </a:stretch>
        </p:blipFill>
        <p:spPr>
          <a:xfrm>
            <a:off x="11121315" y="0"/>
            <a:ext cx="7027566" cy="7027566"/>
          </a:xfrm>
          <a:prstGeom prst="rect">
            <a:avLst/>
          </a:prstGeom>
          <a:ln w="12700">
            <a:miter lim="400000"/>
          </a:ln>
        </p:spPr>
      </p:pic>
      <p:pic>
        <p:nvPicPr>
          <p:cNvPr id="406" name="ground-Space-Grey-Photo-mockup-05.jpg" descr="ground-Space-Grey-Photo-mockup-05.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05409" y="3851723"/>
            <a:ext cx="12433940" cy="1019830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ground-Space-Grey-Photo-mockup-05.jpg" descr="ground-Space-Grey-Photo-mockup-0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87403" y="-5157022"/>
            <a:ext cx="38477299" cy="2276573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MR-Ground2392.jpg" descr="MR-Ground2392.jpg"/>
          <p:cNvPicPr>
            <a:picLocks noChangeAspect="1"/>
          </p:cNvPicPr>
          <p:nvPr/>
        </p:nvPicPr>
        <p:blipFill>
          <a:blip r:embed="rId3"/>
          <a:stretch>
            <a:fillRect/>
          </a:stretch>
        </p:blipFill>
        <p:spPr>
          <a:xfrm>
            <a:off x="0" y="3047999"/>
            <a:ext cx="7620001" cy="7620001"/>
          </a:xfrm>
          <a:prstGeom prst="rect">
            <a:avLst/>
          </a:prstGeom>
          <a:ln w="12700">
            <a:miter lim="400000"/>
          </a:ln>
        </p:spPr>
      </p:pic>
      <p:pic>
        <p:nvPicPr>
          <p:cNvPr id="411" name="MR-Ground1379.jpg" descr="MR-Ground1379.jpg"/>
          <p:cNvPicPr>
            <a:picLocks noChangeAspect="1"/>
          </p:cNvPicPr>
          <p:nvPr/>
        </p:nvPicPr>
        <p:blipFill>
          <a:blip r:embed="rId4"/>
          <a:stretch>
            <a:fillRect/>
          </a:stretch>
        </p:blipFill>
        <p:spPr>
          <a:xfrm>
            <a:off x="8382000" y="3047999"/>
            <a:ext cx="7620000" cy="7620001"/>
          </a:xfrm>
          <a:prstGeom prst="rect">
            <a:avLst/>
          </a:prstGeom>
          <a:ln w="12700">
            <a:miter lim="400000"/>
          </a:ln>
        </p:spPr>
      </p:pic>
      <p:pic>
        <p:nvPicPr>
          <p:cNvPr id="412" name="MR-Ground1145.jpg" descr="MR-Ground1145.jpg"/>
          <p:cNvPicPr>
            <a:picLocks noChangeAspect="1"/>
          </p:cNvPicPr>
          <p:nvPr/>
        </p:nvPicPr>
        <p:blipFill>
          <a:blip r:embed="rId5"/>
          <a:stretch>
            <a:fillRect/>
          </a:stretch>
        </p:blipFill>
        <p:spPr>
          <a:xfrm>
            <a:off x="16764000" y="3047999"/>
            <a:ext cx="7620000" cy="762000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HR-GroundJJD_5314.jpeg" descr="HR-GroundJJD_5314.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13206" y="3388611"/>
            <a:ext cx="5177733" cy="5177882"/>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6" y="0"/>
                  <a:pt x="9838" y="0"/>
                </a:cubicBezTo>
                <a:close/>
              </a:path>
            </a:pathLst>
          </a:custGeom>
          <a:ln w="12700">
            <a:miter lim="400000"/>
          </a:ln>
        </p:spPr>
      </p:pic>
      <p:pic>
        <p:nvPicPr>
          <p:cNvPr id="415" name="ground-logo-transparentG.png" descr="ground-logo-transparentG.png"/>
          <p:cNvPicPr>
            <a:picLocks noChangeAspect="1"/>
          </p:cNvPicPr>
          <p:nvPr/>
        </p:nvPicPr>
        <p:blipFill>
          <a:blip r:embed="rId4"/>
          <a:stretch>
            <a:fillRect/>
          </a:stretch>
        </p:blipFill>
        <p:spPr>
          <a:xfrm>
            <a:off x="10821494" y="9645583"/>
            <a:ext cx="4525891" cy="1185784"/>
          </a:xfrm>
          <a:prstGeom prst="rect">
            <a:avLst/>
          </a:prstGeom>
          <a:ln w="12700">
            <a:miter lim="400000"/>
          </a:ln>
        </p:spPr>
      </p:pic>
      <p:sp>
        <p:nvSpPr>
          <p:cNvPr id="416" name="“Running this coffee company for nearly 12 years had certainly diminished my excitement for its future... Going through this project with @relishagency has most definitely reignited that excitement. It’s been such a pleasure having you work with us on th"/>
          <p:cNvSpPr txBox="1"/>
          <p:nvPr/>
        </p:nvSpPr>
        <p:spPr>
          <a:xfrm>
            <a:off x="10821494" y="3455150"/>
            <a:ext cx="9974832" cy="5044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p>
            <a:pPr indent="0" defTabSz="457200">
              <a:lnSpc>
                <a:spcPct val="100000"/>
              </a:lnSpc>
              <a:spcBef>
                <a:spcPts val="0"/>
              </a:spcBef>
              <a:tabLst/>
              <a:defRPr sz="4000">
                <a:solidFill>
                  <a:srgbClr val="262626"/>
                </a:solidFill>
                <a:uFill>
                  <a:solidFill>
                    <a:srgbClr val="32FDFF"/>
                  </a:solidFill>
                </a:uFill>
                <a:latin typeface="Helvetica Neue"/>
                <a:ea typeface="Helvetica Neue"/>
                <a:cs typeface="Helvetica Neue"/>
                <a:sym typeface="Helvetica Neue"/>
              </a:defRPr>
            </a:pPr>
            <a:r>
              <a:rPr b="1">
                <a:latin typeface="+mn-lt"/>
                <a:ea typeface="+mn-ea"/>
                <a:cs typeface="+mn-cs"/>
                <a:sym typeface="Helvetica"/>
              </a:rPr>
              <a:t>“Running this coffee company for nearly 12 years had certainly diminished my excitement for its future... Going through this project with </a:t>
            </a:r>
            <a:r>
              <a:rPr b="1">
                <a:solidFill>
                  <a:srgbClr val="00376B"/>
                </a:solidFill>
                <a:latin typeface="+mn-lt"/>
                <a:ea typeface="+mn-ea"/>
                <a:cs typeface="+mn-cs"/>
                <a:sym typeface="Helvetica"/>
                <a:hlinkClick r:id="rId5"/>
              </a:rPr>
              <a:t>@relishagency</a:t>
            </a:r>
            <a:r>
              <a:rPr b="1">
                <a:latin typeface="+mn-lt"/>
                <a:ea typeface="+mn-ea"/>
                <a:cs typeface="+mn-cs"/>
                <a:sym typeface="Helvetica"/>
              </a:rPr>
              <a:t> has most definitely reignited that excitement.</a:t>
            </a:r>
            <a:r>
              <a:rPr>
                <a:latin typeface="+mn-lt"/>
                <a:ea typeface="+mn-ea"/>
                <a:cs typeface="+mn-cs"/>
                <a:sym typeface="Helvetica"/>
              </a:rPr>
              <a:t> It’s been such a pleasure having you work with us on this brand development project. Thank you</a:t>
            </a:r>
            <a: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3585F"/>
        </a:solidFill>
        <a:effectLst/>
      </p:bgPr>
    </p:bg>
    <p:spTree>
      <p:nvGrpSpPr>
        <p:cNvPr id="1" name=""/>
        <p:cNvGrpSpPr/>
        <p:nvPr/>
      </p:nvGrpSpPr>
      <p:grpSpPr>
        <a:xfrm>
          <a:off x="0" y="0"/>
          <a:ext cx="0" cy="0"/>
          <a:chOff x="0" y="0"/>
          <a:chExt cx="0" cy="0"/>
        </a:xfrm>
      </p:grpSpPr>
      <p:sp>
        <p:nvSpPr>
          <p:cNvPr id="425" name="Example B2C"/>
          <p:cNvSpPr txBox="1"/>
          <p:nvPr/>
        </p:nvSpPr>
        <p:spPr>
          <a:xfrm>
            <a:off x="1687434" y="2575008"/>
            <a:ext cx="7068374" cy="874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lvl1pPr indent="0">
              <a:lnSpc>
                <a:spcPct val="100000"/>
              </a:lnSpc>
              <a:spcBef>
                <a:spcPts val="0"/>
              </a:spcBef>
              <a:tabLst/>
              <a:defRPr sz="5000">
                <a:solidFill>
                  <a:srgbClr val="53585F"/>
                </a:solidFill>
                <a:latin typeface="Fieldwork Hum Bold"/>
                <a:ea typeface="Fieldwork Hum Bold"/>
                <a:cs typeface="Fieldwork Hum Bold"/>
                <a:sym typeface="Fieldwork Hum Bold"/>
              </a:defRPr>
            </a:lvl1pPr>
          </a:lstStyle>
          <a:p>
            <a:pPr>
              <a:defRPr>
                <a:solidFill>
                  <a:srgbClr val="FF2F92"/>
                </a:solidFill>
              </a:defRPr>
            </a:pPr>
            <a:r>
              <a:rPr b="1" dirty="0">
                <a:solidFill>
                  <a:srgbClr val="53585F"/>
                </a:solidFill>
                <a:latin typeface="Helvetica" pitchFamily="2" charset="0"/>
              </a:rPr>
              <a:t>Example B2C</a:t>
            </a:r>
          </a:p>
        </p:txBody>
      </p:sp>
      <p:pic>
        <p:nvPicPr>
          <p:cNvPr id="426" name="Image" descr="Image"/>
          <p:cNvPicPr>
            <a:picLocks noChangeAspect="1"/>
          </p:cNvPicPr>
          <p:nvPr/>
        </p:nvPicPr>
        <p:blipFill>
          <a:blip r:embed="rId3"/>
          <a:stretch>
            <a:fillRect/>
          </a:stretch>
        </p:blipFill>
        <p:spPr>
          <a:xfrm>
            <a:off x="5652568" y="4164690"/>
            <a:ext cx="13078864" cy="484955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170024" y="2803814"/>
            <a:ext cx="10163637" cy="9955473"/>
          </a:xfrm>
          <a:prstGeom prst="rect">
            <a:avLst/>
          </a:prstGeom>
          <a:ln w="12700">
            <a:miter lim="400000"/>
          </a:ln>
        </p:spPr>
      </p:pic>
      <p:sp>
        <p:nvSpPr>
          <p:cNvPr id="431" name="Line"/>
          <p:cNvSpPr/>
          <p:nvPr/>
        </p:nvSpPr>
        <p:spPr>
          <a:xfrm flipV="1">
            <a:off x="14696649" y="10180387"/>
            <a:ext cx="1" cy="891106"/>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32" name="Better affordable natural sleep through British craft and innovation"/>
          <p:cNvSpPr txBox="1"/>
          <p:nvPr/>
        </p:nvSpPr>
        <p:spPr>
          <a:xfrm>
            <a:off x="14298521" y="7005203"/>
            <a:ext cx="6036622" cy="15528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indent="0" algn="ctr">
              <a:lnSpc>
                <a:spcPct val="100000"/>
              </a:lnSpc>
              <a:spcBef>
                <a:spcPts val="0"/>
              </a:spcBef>
              <a:tabLst/>
              <a:defRPr sz="3000" b="1" i="1">
                <a:solidFill>
                  <a:srgbClr val="FFFFFF"/>
                </a:solidFill>
                <a:latin typeface="+mn-lt"/>
                <a:ea typeface="+mn-ea"/>
                <a:cs typeface="+mn-cs"/>
                <a:sym typeface="Helvetica"/>
              </a:defRPr>
            </a:lvl1pPr>
          </a:lstStyle>
          <a:p>
            <a:r>
              <a:t>Better affordable natural sleep through British craft and innovation</a:t>
            </a:r>
          </a:p>
        </p:txBody>
      </p:sp>
      <p:sp>
        <p:nvSpPr>
          <p:cNvPr id="433" name="Line"/>
          <p:cNvSpPr/>
          <p:nvPr/>
        </p:nvSpPr>
        <p:spPr>
          <a:xfrm flipV="1">
            <a:off x="17455402" y="10180387"/>
            <a:ext cx="1" cy="891106"/>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34" name="Line"/>
          <p:cNvSpPr/>
          <p:nvPr/>
        </p:nvSpPr>
        <p:spPr>
          <a:xfrm flipV="1">
            <a:off x="20279388" y="10180387"/>
            <a:ext cx="1" cy="891106"/>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35" name="Line"/>
          <p:cNvSpPr/>
          <p:nvPr/>
        </p:nvSpPr>
        <p:spPr>
          <a:xfrm flipV="1">
            <a:off x="14715700" y="4402265"/>
            <a:ext cx="1" cy="744583"/>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36" name="A truly better nights sleep from a luxury natural sheep’s wool mattress"/>
          <p:cNvSpPr txBox="1"/>
          <p:nvPr/>
        </p:nvSpPr>
        <p:spPr>
          <a:xfrm>
            <a:off x="18949505" y="3053119"/>
            <a:ext cx="2194646" cy="1373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lnSpc>
                <a:spcPct val="90000"/>
              </a:lnSpc>
              <a:spcBef>
                <a:spcPts val="1200"/>
              </a:spcBef>
              <a:tabLst/>
              <a:defRPr sz="1700" b="1">
                <a:uFillTx/>
                <a:latin typeface="+mn-lt"/>
                <a:ea typeface="+mn-ea"/>
                <a:cs typeface="+mn-cs"/>
                <a:sym typeface="Helvetica"/>
              </a:defRPr>
            </a:lvl1pPr>
          </a:lstStyle>
          <a:p>
            <a:pPr defTabSz="914400"/>
            <a:r>
              <a:t>A truly better nights sleep from a luxury natural sheep’s wool mattress</a:t>
            </a:r>
          </a:p>
        </p:txBody>
      </p:sp>
      <p:sp>
        <p:nvSpPr>
          <p:cNvPr id="437" name="I feel rested and rejuvenated on a luxurious, hand-crafted, natural mattress"/>
          <p:cNvSpPr txBox="1"/>
          <p:nvPr/>
        </p:nvSpPr>
        <p:spPr>
          <a:xfrm>
            <a:off x="19053491" y="4946543"/>
            <a:ext cx="1881234" cy="161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defTabSz="914400">
              <a:lnSpc>
                <a:spcPct val="90000"/>
              </a:lnSpc>
              <a:spcBef>
                <a:spcPts val="1200"/>
              </a:spcBef>
              <a:tabLst/>
              <a:defRPr sz="1700" b="1">
                <a:uFillTx/>
                <a:latin typeface="+mn-lt"/>
                <a:ea typeface="+mn-ea"/>
                <a:cs typeface="+mn-cs"/>
                <a:sym typeface="Helvetica"/>
              </a:defRPr>
            </a:pPr>
            <a:r>
              <a:t>I feel rested and rejuvenated </a:t>
            </a:r>
            <a:r>
              <a:rPr b="0">
                <a:latin typeface="Helvetica Light"/>
                <a:ea typeface="Helvetica Light"/>
                <a:cs typeface="Helvetica Light"/>
                <a:sym typeface="Helvetica Light"/>
              </a:rPr>
              <a:t>on a luxurious, hand-crafted, natural mattress</a:t>
            </a:r>
          </a:p>
        </p:txBody>
      </p:sp>
      <p:sp>
        <p:nvSpPr>
          <p:cNvPr id="438" name="I feel excited I can afford a better product that’s better for the planet"/>
          <p:cNvSpPr txBox="1"/>
          <p:nvPr/>
        </p:nvSpPr>
        <p:spPr>
          <a:xfrm>
            <a:off x="13703310" y="4954158"/>
            <a:ext cx="2024778" cy="1604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defTabSz="914400">
              <a:lnSpc>
                <a:spcPct val="90000"/>
              </a:lnSpc>
              <a:spcBef>
                <a:spcPts val="1200"/>
              </a:spcBef>
              <a:tabLst/>
              <a:defRPr sz="1700" b="1">
                <a:uFillTx/>
                <a:latin typeface="+mn-lt"/>
                <a:ea typeface="+mn-ea"/>
                <a:cs typeface="+mn-cs"/>
                <a:sym typeface="Helvetica"/>
              </a:defRPr>
            </a:pPr>
            <a:r>
              <a:t>I feel excited</a:t>
            </a:r>
            <a:br/>
            <a:r>
              <a:rPr b="0">
                <a:latin typeface="Helvetica Light"/>
                <a:ea typeface="Helvetica Light"/>
                <a:cs typeface="Helvetica Light"/>
                <a:sym typeface="Helvetica Light"/>
              </a:rPr>
              <a:t>I can afford a better product that’s better for the planet</a:t>
            </a:r>
          </a:p>
        </p:txBody>
      </p:sp>
      <p:sp>
        <p:nvSpPr>
          <p:cNvPr id="439" name="Advanced technology  enables a pocket-sprung mattress to be rolled for delivery = a lower price point."/>
          <p:cNvSpPr txBox="1"/>
          <p:nvPr/>
        </p:nvSpPr>
        <p:spPr>
          <a:xfrm>
            <a:off x="13531318" y="3053119"/>
            <a:ext cx="2368765" cy="1373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lnSpc>
                <a:spcPct val="90000"/>
              </a:lnSpc>
              <a:spcBef>
                <a:spcPts val="1200"/>
              </a:spcBef>
              <a:tabLst/>
              <a:defRPr sz="1700" b="1">
                <a:uFillTx/>
                <a:latin typeface="+mn-lt"/>
                <a:ea typeface="+mn-ea"/>
                <a:cs typeface="+mn-cs"/>
                <a:sym typeface="Helvetica"/>
              </a:defRPr>
            </a:lvl1pPr>
          </a:lstStyle>
          <a:p>
            <a:pPr defTabSz="914400"/>
            <a:r>
              <a:t>Advanced technology  enables a pocket-sprung mattress to be rolled for delivery = a lower price point.</a:t>
            </a:r>
          </a:p>
        </p:txBody>
      </p:sp>
      <p:sp>
        <p:nvSpPr>
          <p:cNvPr id="440" name="I have peace of mind that Holme Valley is timeless British luxury – a quality product"/>
          <p:cNvSpPr txBox="1"/>
          <p:nvPr/>
        </p:nvSpPr>
        <p:spPr>
          <a:xfrm>
            <a:off x="16330423" y="4972349"/>
            <a:ext cx="2120732" cy="1568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defTabSz="914400">
              <a:lnSpc>
                <a:spcPct val="90000"/>
              </a:lnSpc>
              <a:spcBef>
                <a:spcPts val="1200"/>
              </a:spcBef>
              <a:tabLst/>
              <a:defRPr sz="1700" b="1">
                <a:uFillTx/>
                <a:latin typeface="+mn-lt"/>
                <a:ea typeface="+mn-ea"/>
                <a:cs typeface="+mn-cs"/>
                <a:sym typeface="Helvetica"/>
              </a:defRPr>
            </a:pPr>
            <a:r>
              <a:t>I have peace of mind</a:t>
            </a:r>
            <a:r>
              <a:rPr b="0">
                <a:latin typeface="Helvetica Light"/>
                <a:ea typeface="Helvetica Light"/>
                <a:cs typeface="Helvetica Light"/>
                <a:sym typeface="Helvetica Light"/>
              </a:rPr>
              <a:t> that Holme Valley is timeless British luxury – a quality product</a:t>
            </a:r>
          </a:p>
        </p:txBody>
      </p:sp>
      <p:sp>
        <p:nvSpPr>
          <p:cNvPr id="441" name="British handcrafted using locally sourced natural wool"/>
          <p:cNvSpPr txBox="1"/>
          <p:nvPr/>
        </p:nvSpPr>
        <p:spPr>
          <a:xfrm>
            <a:off x="16304443" y="3053119"/>
            <a:ext cx="2024777" cy="1373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lnSpc>
                <a:spcPct val="90000"/>
              </a:lnSpc>
              <a:spcBef>
                <a:spcPts val="1200"/>
              </a:spcBef>
              <a:tabLst/>
              <a:defRPr sz="1700" b="1">
                <a:uFillTx/>
                <a:latin typeface="+mn-lt"/>
                <a:ea typeface="+mn-ea"/>
                <a:cs typeface="+mn-cs"/>
                <a:sym typeface="Helvetica"/>
              </a:defRPr>
            </a:lvl1pPr>
          </a:lstStyle>
          <a:p>
            <a:pPr defTabSz="914400">
              <a:defRPr b="0">
                <a:latin typeface="Helvetica Light"/>
                <a:ea typeface="Helvetica Light"/>
                <a:cs typeface="Helvetica Light"/>
                <a:sym typeface="Helvetica Light"/>
              </a:defRPr>
            </a:pPr>
            <a:r>
              <a:rPr b="1">
                <a:latin typeface="+mn-lt"/>
                <a:ea typeface="+mn-ea"/>
                <a:cs typeface="+mn-cs"/>
                <a:sym typeface="Helvetica"/>
              </a:rPr>
              <a:t>British handcrafted using locally sourced natural wool</a:t>
            </a:r>
          </a:p>
        </p:txBody>
      </p:sp>
      <p:sp>
        <p:nvSpPr>
          <p:cNvPr id="442" name="Pioneering High-Tech, Youthful, Effective, Imaginative, Expert, Sustainable, Original"/>
          <p:cNvSpPr txBox="1"/>
          <p:nvPr/>
        </p:nvSpPr>
        <p:spPr>
          <a:xfrm>
            <a:off x="13132130" y="10906373"/>
            <a:ext cx="3029385" cy="1853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a:tabLst/>
              <a:defRPr sz="1800" b="1">
                <a:latin typeface="+mn-lt"/>
                <a:ea typeface="+mn-ea"/>
                <a:cs typeface="+mn-cs"/>
                <a:sym typeface="Helvetica"/>
              </a:defRPr>
            </a:pPr>
            <a:r>
              <a:t>Pioneering</a:t>
            </a:r>
            <a:br>
              <a:rPr b="0"/>
            </a:br>
            <a:r>
              <a:rPr sz="1600" b="0"/>
              <a:t>High-Tech, Youthful, Effective, Imaginative, Expert, Sustainable, Original</a:t>
            </a:r>
          </a:p>
        </p:txBody>
      </p:sp>
      <p:sp>
        <p:nvSpPr>
          <p:cNvPr id="443" name="Caring Friendly, Natural, Reassuring, Authentic, Comforting, Charming, Humble, Playful?"/>
          <p:cNvSpPr txBox="1"/>
          <p:nvPr/>
        </p:nvSpPr>
        <p:spPr>
          <a:xfrm>
            <a:off x="18949505" y="10881746"/>
            <a:ext cx="2659766" cy="1856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a:tabLst/>
              <a:defRPr sz="1800" b="1">
                <a:latin typeface="+mn-lt"/>
                <a:ea typeface="+mn-ea"/>
                <a:cs typeface="+mn-cs"/>
                <a:sym typeface="Helvetica"/>
              </a:defRPr>
            </a:pPr>
            <a:r>
              <a:t>Caring</a:t>
            </a:r>
            <a:br/>
            <a:r>
              <a:rPr sz="1600" b="0"/>
              <a:t>Friendly, Natural, Reassuring, Authentic, Comforting, Charming, Humble, Playful?</a:t>
            </a:r>
          </a:p>
        </p:txBody>
      </p:sp>
      <p:sp>
        <p:nvSpPr>
          <p:cNvPr id="444" name="Customer Focus"/>
          <p:cNvSpPr txBox="1"/>
          <p:nvPr/>
        </p:nvSpPr>
        <p:spPr>
          <a:xfrm>
            <a:off x="19386266" y="9357518"/>
            <a:ext cx="1678033" cy="744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tabLst/>
              <a:defRPr sz="1800" b="1">
                <a:latin typeface="+mn-lt"/>
                <a:ea typeface="+mn-ea"/>
                <a:cs typeface="+mn-cs"/>
                <a:sym typeface="Helvetica"/>
              </a:defRPr>
            </a:lvl1pPr>
          </a:lstStyle>
          <a:p>
            <a:r>
              <a:t>Customer Focus</a:t>
            </a:r>
          </a:p>
        </p:txBody>
      </p:sp>
      <p:sp>
        <p:nvSpPr>
          <p:cNvPr id="445" name="Innovation"/>
          <p:cNvSpPr txBox="1"/>
          <p:nvPr/>
        </p:nvSpPr>
        <p:spPr>
          <a:xfrm>
            <a:off x="13664138" y="9279232"/>
            <a:ext cx="2141224" cy="901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tabLst/>
              <a:defRPr sz="1800" b="1">
                <a:latin typeface="+mn-lt"/>
                <a:ea typeface="+mn-ea"/>
                <a:cs typeface="+mn-cs"/>
                <a:sym typeface="Helvetica"/>
              </a:defRPr>
            </a:lvl1pPr>
          </a:lstStyle>
          <a:p>
            <a:r>
              <a:t>Innovation</a:t>
            </a:r>
          </a:p>
        </p:txBody>
      </p:sp>
      <p:sp>
        <p:nvSpPr>
          <p:cNvPr id="446" name="British Craftsmanship"/>
          <p:cNvSpPr txBox="1"/>
          <p:nvPr/>
        </p:nvSpPr>
        <p:spPr>
          <a:xfrm>
            <a:off x="16384790" y="9279232"/>
            <a:ext cx="2141225" cy="901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lvl1pPr indent="0" algn="ctr">
              <a:tabLst/>
              <a:defRPr sz="1800" b="1">
                <a:latin typeface="+mn-lt"/>
                <a:ea typeface="+mn-ea"/>
                <a:cs typeface="+mn-cs"/>
                <a:sym typeface="Helvetica"/>
              </a:defRPr>
            </a:lvl1pPr>
          </a:lstStyle>
          <a:p>
            <a:r>
              <a:t> British Craftsmanship</a:t>
            </a:r>
          </a:p>
        </p:txBody>
      </p:sp>
      <p:sp>
        <p:nvSpPr>
          <p:cNvPr id="447" name="Fastidious Creative, Diligent, Excellence, Reliable, Refined, Safe, Confident"/>
          <p:cNvSpPr txBox="1"/>
          <p:nvPr/>
        </p:nvSpPr>
        <p:spPr>
          <a:xfrm>
            <a:off x="16304443" y="10906373"/>
            <a:ext cx="2587001" cy="1853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lstStyle/>
          <a:p>
            <a:pPr indent="0" algn="ctr">
              <a:tabLst/>
              <a:defRPr sz="1800" b="1">
                <a:latin typeface="+mn-lt"/>
                <a:ea typeface="+mn-ea"/>
                <a:cs typeface="+mn-cs"/>
                <a:sym typeface="Helvetica"/>
              </a:defRPr>
            </a:pPr>
            <a:r>
              <a:t>Fastidious</a:t>
            </a:r>
            <a:br>
              <a:rPr b="0"/>
            </a:br>
            <a:r>
              <a:rPr sz="1600" b="0"/>
              <a:t>Creative, Diligent, Excellence, Reliable, Refined, Safe, Confident</a:t>
            </a:r>
          </a:p>
        </p:txBody>
      </p:sp>
      <p:sp>
        <p:nvSpPr>
          <p:cNvPr id="448" name="Line"/>
          <p:cNvSpPr/>
          <p:nvPr/>
        </p:nvSpPr>
        <p:spPr>
          <a:xfrm flipV="1">
            <a:off x="17371738" y="4402265"/>
            <a:ext cx="1" cy="744583"/>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49" name="Line"/>
          <p:cNvSpPr/>
          <p:nvPr/>
        </p:nvSpPr>
        <p:spPr>
          <a:xfrm flipV="1">
            <a:off x="20065878" y="4402265"/>
            <a:ext cx="1" cy="744583"/>
          </a:xfrm>
          <a:prstGeom prst="line">
            <a:avLst/>
          </a:prstGeom>
          <a:ln w="38100">
            <a:solidFill>
              <a:srgbClr val="FF2F92"/>
            </a:solidFill>
            <a:custDash>
              <a:ds d="200000" sp="200000"/>
            </a:custDash>
            <a:miter lim="400000"/>
          </a:ln>
        </p:spPr>
        <p:txBody>
          <a:bodyPr lIns="52251" tIns="52251" rIns="52251" bIns="52251" anchor="ctr"/>
          <a:lstStyle/>
          <a:p>
            <a:endParaRPr/>
          </a:p>
        </p:txBody>
      </p:sp>
      <p:sp>
        <p:nvSpPr>
          <p:cNvPr id="450" name="External Benefits"/>
          <p:cNvSpPr txBox="1"/>
          <p:nvPr/>
        </p:nvSpPr>
        <p:spPr>
          <a:xfrm>
            <a:off x="10368655" y="4402265"/>
            <a:ext cx="1119561" cy="744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p>
            <a:pPr>
              <a:defRPr sz="2000" b="1">
                <a:latin typeface="+mn-lt"/>
                <a:ea typeface="+mn-ea"/>
                <a:cs typeface="+mn-cs"/>
                <a:sym typeface="Helvetica"/>
              </a:defRPr>
            </a:pPr>
            <a:r>
              <a:t>External</a:t>
            </a:r>
            <a:br/>
            <a:r>
              <a:t>Benefits</a:t>
            </a:r>
          </a:p>
        </p:txBody>
      </p:sp>
      <p:sp>
        <p:nvSpPr>
          <p:cNvPr id="451" name="Internal  Values"/>
          <p:cNvSpPr txBox="1"/>
          <p:nvPr/>
        </p:nvSpPr>
        <p:spPr>
          <a:xfrm>
            <a:off x="10167811" y="10336994"/>
            <a:ext cx="1105174" cy="744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2251" tIns="52251" rIns="52251" bIns="52251" anchor="ctr">
            <a:spAutoFit/>
          </a:bodyPr>
          <a:lstStyle/>
          <a:p>
            <a:pPr>
              <a:defRPr sz="2000" b="1">
                <a:latin typeface="+mn-lt"/>
                <a:ea typeface="+mn-ea"/>
                <a:cs typeface="+mn-cs"/>
                <a:sym typeface="Helvetica"/>
              </a:defRPr>
            </a:pPr>
            <a:r>
              <a:t>Internal </a:t>
            </a:r>
            <a:br/>
            <a:r>
              <a:t>Values</a:t>
            </a:r>
          </a:p>
        </p:txBody>
      </p:sp>
      <p:sp>
        <p:nvSpPr>
          <p:cNvPr id="452" name="Our Values"/>
          <p:cNvSpPr txBox="1"/>
          <p:nvPr/>
        </p:nvSpPr>
        <p:spPr>
          <a:xfrm>
            <a:off x="9816257" y="9381703"/>
            <a:ext cx="1678034" cy="40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algn="r">
              <a:defRPr sz="2000"/>
            </a:lvl1pPr>
          </a:lstStyle>
          <a:p>
            <a:r>
              <a:t>Our Values</a:t>
            </a:r>
          </a:p>
        </p:txBody>
      </p:sp>
      <p:sp>
        <p:nvSpPr>
          <p:cNvPr id="453" name="Our Personality"/>
          <p:cNvSpPr txBox="1"/>
          <p:nvPr/>
        </p:nvSpPr>
        <p:spPr>
          <a:xfrm>
            <a:off x="10113800" y="11484902"/>
            <a:ext cx="1881234" cy="40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algn="r">
              <a:defRPr sz="2000"/>
            </a:lvl1pPr>
          </a:lstStyle>
          <a:p>
            <a:r>
              <a:t>Our Personality</a:t>
            </a:r>
          </a:p>
        </p:txBody>
      </p:sp>
      <p:sp>
        <p:nvSpPr>
          <p:cNvPr id="454" name="Functional Benefits"/>
          <p:cNvSpPr txBox="1"/>
          <p:nvPr/>
        </p:nvSpPr>
        <p:spPr>
          <a:xfrm>
            <a:off x="9613057" y="3378905"/>
            <a:ext cx="1881234" cy="744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algn="r">
              <a:defRPr sz="2000"/>
            </a:lvl1pPr>
          </a:lstStyle>
          <a:p>
            <a:r>
              <a:t>Functional Benefits</a:t>
            </a:r>
          </a:p>
        </p:txBody>
      </p:sp>
      <p:sp>
        <p:nvSpPr>
          <p:cNvPr id="455" name="Emotional Benefits"/>
          <p:cNvSpPr txBox="1"/>
          <p:nvPr/>
        </p:nvSpPr>
        <p:spPr>
          <a:xfrm>
            <a:off x="9816257" y="5371453"/>
            <a:ext cx="1678034" cy="744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algn="r">
              <a:defRPr sz="2000"/>
            </a:lvl1pPr>
          </a:lstStyle>
          <a:p>
            <a:r>
              <a:t>Emotional Benefits</a:t>
            </a:r>
          </a:p>
        </p:txBody>
      </p:sp>
      <p:pic>
        <p:nvPicPr>
          <p:cNvPr id="456" name="Image" descr="Image"/>
          <p:cNvPicPr>
            <a:picLocks noChangeAspect="1"/>
          </p:cNvPicPr>
          <p:nvPr/>
        </p:nvPicPr>
        <p:blipFill>
          <a:blip r:embed="rId4"/>
          <a:stretch>
            <a:fillRect/>
          </a:stretch>
        </p:blipFill>
        <p:spPr>
          <a:xfrm>
            <a:off x="1687434" y="5716557"/>
            <a:ext cx="4444648" cy="1648039"/>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Group" descr="Group"/>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608840" y="-1318847"/>
            <a:ext cx="13551881" cy="15245864"/>
          </a:xfrm>
          <a:prstGeom prst="rect">
            <a:avLst/>
          </a:prstGeom>
          <a:ln w="12700">
            <a:miter lim="400000"/>
          </a:ln>
        </p:spPr>
      </p:pic>
      <p:pic>
        <p:nvPicPr>
          <p:cNvPr id="459" name="MR-HolmeValley-D81_0238 1.jpg" descr="MR-HolmeValley-D81_0238 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027465" y="0"/>
            <a:ext cx="7027566" cy="7027566"/>
          </a:xfrm>
          <a:prstGeom prst="rect">
            <a:avLst/>
          </a:prstGeom>
          <a:ln w="12700">
            <a:miter lim="400000"/>
          </a:ln>
        </p:spPr>
      </p:pic>
      <p:sp>
        <p:nvSpPr>
          <p:cNvPr id="460" name="Define. your brand"/>
          <p:cNvSpPr txBox="1"/>
          <p:nvPr/>
        </p:nvSpPr>
        <p:spPr>
          <a:xfrm>
            <a:off x="1760669" y="1056349"/>
            <a:ext cx="7584942" cy="55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R="81279" indent="0" defTabSz="1815737">
              <a:lnSpc>
                <a:spcPts val="4200"/>
              </a:lnSpc>
              <a:spcBef>
                <a:spcPts val="0"/>
              </a:spcBef>
              <a:tabLst/>
              <a:defRPr cap="all" spc="168">
                <a:uFill>
                  <a:solidFill>
                    <a:srgbClr val="32FDFF"/>
                  </a:solidFill>
                </a:uFill>
                <a:latin typeface="Fieldwork-Hum-DemiBold"/>
                <a:ea typeface="Fieldwork-Hum-DemiBold"/>
                <a:cs typeface="Fieldwork-Hum-DemiBold"/>
                <a:sym typeface="Fieldwork-Hum-DemiBold"/>
              </a:defRPr>
            </a:pPr>
            <a:r>
              <a:rPr dirty="0">
                <a:solidFill>
                  <a:srgbClr val="FF2F92"/>
                </a:solidFill>
                <a:latin typeface="Helvetica" pitchFamily="2" charset="0"/>
              </a:rPr>
              <a:t>Define. </a:t>
            </a:r>
            <a:r>
              <a:rPr dirty="0">
                <a:latin typeface="Helvetica" pitchFamily="2" charset="0"/>
              </a:rPr>
              <a:t>your brand</a:t>
            </a:r>
          </a:p>
        </p:txBody>
      </p:sp>
      <p:pic>
        <p:nvPicPr>
          <p:cNvPr id="461" name="MR-HolmeValley-D81_0163 1.jpg" descr="MR-HolmeValley-D81_0163 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7027565" cy="7027566"/>
          </a:xfrm>
          <a:prstGeom prst="rect">
            <a:avLst/>
          </a:prstGeom>
          <a:ln w="12700">
            <a:miter lim="400000"/>
          </a:ln>
        </p:spPr>
      </p:pic>
      <p:pic>
        <p:nvPicPr>
          <p:cNvPr id="462" name="MR-HolmeValley-DSC_6913 1.jpg" descr="MR-HolmeValley-DSC_6913 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7027465"/>
            <a:ext cx="7027565" cy="7027566"/>
          </a:xfrm>
          <a:prstGeom prst="rect">
            <a:avLst/>
          </a:prstGeom>
          <a:ln w="12700">
            <a:miter lim="400000"/>
          </a:ln>
        </p:spPr>
      </p:pic>
      <p:pic>
        <p:nvPicPr>
          <p:cNvPr id="463" name="MR-HolmeValley-D81_0045 1.jpg" descr="MR-HolmeValley-D81_0045 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027465" y="7027466"/>
            <a:ext cx="7027566" cy="702756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Define. your brand"/>
          <p:cNvSpPr txBox="1"/>
          <p:nvPr/>
        </p:nvSpPr>
        <p:spPr>
          <a:xfrm>
            <a:off x="1760669" y="1056349"/>
            <a:ext cx="7584942" cy="556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R="81279" indent="0" defTabSz="1815737">
              <a:lnSpc>
                <a:spcPts val="4200"/>
              </a:lnSpc>
              <a:spcBef>
                <a:spcPts val="0"/>
              </a:spcBef>
              <a:tabLst/>
              <a:defRPr cap="all" spc="168">
                <a:uFill>
                  <a:solidFill>
                    <a:srgbClr val="32FDFF"/>
                  </a:solidFill>
                </a:uFill>
                <a:latin typeface="Fieldwork-Hum-DemiBold"/>
                <a:ea typeface="Fieldwork-Hum-DemiBold"/>
                <a:cs typeface="Fieldwork-Hum-DemiBold"/>
                <a:sym typeface="Fieldwork-Hum-DemiBold"/>
              </a:defRPr>
            </a:pPr>
            <a:r>
              <a:rPr dirty="0">
                <a:solidFill>
                  <a:srgbClr val="FF2F92"/>
                </a:solidFill>
                <a:latin typeface="Helvetica" pitchFamily="2" charset="0"/>
              </a:rPr>
              <a:t>Define. </a:t>
            </a:r>
            <a:r>
              <a:rPr dirty="0">
                <a:latin typeface="Helvetica" pitchFamily="2" charset="0"/>
              </a:rPr>
              <a:t>your brand</a:t>
            </a:r>
          </a:p>
        </p:txBody>
      </p:sp>
      <p:pic>
        <p:nvPicPr>
          <p:cNvPr id="468" name="HV-Mockup-9-positive.jpg" descr="HV-Mockup-9-positive.jpg"/>
          <p:cNvPicPr>
            <a:picLocks noChangeAspect="1"/>
          </p:cNvPicPr>
          <p:nvPr/>
        </p:nvPicPr>
        <p:blipFill>
          <a:blip r:embed="rId3"/>
          <a:stretch>
            <a:fillRect/>
          </a:stretch>
        </p:blipFill>
        <p:spPr>
          <a:xfrm>
            <a:off x="-4363916" y="-1134697"/>
            <a:ext cx="31965901" cy="1798082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Define. your brand"/>
          <p:cNvSpPr txBox="1"/>
          <p:nvPr/>
        </p:nvSpPr>
        <p:spPr>
          <a:xfrm>
            <a:off x="1752600" y="1052313"/>
            <a:ext cx="7584941" cy="556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R="81279" indent="0" defTabSz="1815737">
              <a:lnSpc>
                <a:spcPts val="4200"/>
              </a:lnSpc>
              <a:spcBef>
                <a:spcPts val="0"/>
              </a:spcBef>
              <a:tabLst/>
              <a:defRPr cap="all" spc="168">
                <a:uFill>
                  <a:solidFill>
                    <a:srgbClr val="32FDFF"/>
                  </a:solidFill>
                </a:uFill>
                <a:latin typeface="Fieldwork-Hum-DemiBold"/>
                <a:ea typeface="Fieldwork-Hum-DemiBold"/>
                <a:cs typeface="Fieldwork-Hum-DemiBold"/>
                <a:sym typeface="Fieldwork-Hum-DemiBold"/>
              </a:defRPr>
            </a:pPr>
            <a:r>
              <a:rPr dirty="0">
                <a:solidFill>
                  <a:srgbClr val="FF2F92"/>
                </a:solidFill>
                <a:latin typeface="Helvetica" pitchFamily="2" charset="0"/>
              </a:rPr>
              <a:t>Define. </a:t>
            </a:r>
            <a:r>
              <a:rPr dirty="0">
                <a:latin typeface="Helvetica" pitchFamily="2" charset="0"/>
              </a:rPr>
              <a:t>your brand</a:t>
            </a:r>
          </a:p>
        </p:txBody>
      </p:sp>
      <p:pic>
        <p:nvPicPr>
          <p:cNvPr id="473" name="Image" descr="Image"/>
          <p:cNvPicPr>
            <a:picLocks noChangeAspect="1"/>
          </p:cNvPicPr>
          <p:nvPr/>
        </p:nvPicPr>
        <p:blipFill>
          <a:blip r:embed="rId3"/>
          <a:stretch>
            <a:fillRect/>
          </a:stretch>
        </p:blipFill>
        <p:spPr>
          <a:xfrm>
            <a:off x="2209167" y="3174065"/>
            <a:ext cx="19570012" cy="2859261"/>
          </a:xfrm>
          <a:prstGeom prst="rect">
            <a:avLst/>
          </a:prstGeom>
          <a:ln w="12700">
            <a:miter lim="400000"/>
          </a:ln>
        </p:spPr>
      </p:pic>
      <p:sp>
        <p:nvSpPr>
          <p:cNvPr id="474" name="Circle"/>
          <p:cNvSpPr/>
          <p:nvPr/>
        </p:nvSpPr>
        <p:spPr>
          <a:xfrm>
            <a:off x="-5475252" y="7162800"/>
            <a:ext cx="35334505" cy="35334504"/>
          </a:xfrm>
          <a:prstGeom prst="ellipse">
            <a:avLst/>
          </a:prstGeom>
          <a:solidFill>
            <a:srgbClr val="000000"/>
          </a:solidFill>
          <a:ln w="12700">
            <a:miter lim="400000"/>
          </a:ln>
        </p:spPr>
        <p:txBody>
          <a:bodyPr lIns="0" tIns="0" rIns="0" bIns="0" anchor="ctr"/>
          <a:lstStyle/>
          <a:p>
            <a:pPr indent="0" algn="ctr" defTabSz="825500">
              <a:defRPr sz="3200">
                <a:latin typeface="Helvetica Neue Medium"/>
                <a:ea typeface="Helvetica Neue Medium"/>
                <a:cs typeface="Helvetica Neue Medium"/>
                <a:sym typeface="Helvetica Neue Medium"/>
              </a:defRPr>
            </a:pPr>
            <a:endParaRPr/>
          </a:p>
        </p:txBody>
      </p:sp>
      <p:pic>
        <p:nvPicPr>
          <p:cNvPr id="47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2363" y="8441351"/>
            <a:ext cx="7859275" cy="291416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8" name="Image" descr="Image"/>
          <p:cNvPicPr>
            <a:picLocks noChangeAspect="1"/>
          </p:cNvPicPr>
          <p:nvPr/>
        </p:nvPicPr>
        <p:blipFill>
          <a:blip r:embed="rId3">
            <a:alphaModFix amt="48702"/>
          </a:blip>
          <a:stretch>
            <a:fillRect/>
          </a:stretch>
        </p:blipFill>
        <p:spPr>
          <a:xfrm>
            <a:off x="-233962" y="-1"/>
            <a:ext cx="24851924" cy="13927434"/>
          </a:xfrm>
          <a:prstGeom prst="rect">
            <a:avLst/>
          </a:prstGeom>
          <a:ln w="12700">
            <a:miter lim="400000"/>
          </a:ln>
        </p:spPr>
      </p:pic>
      <p:sp>
        <p:nvSpPr>
          <p:cNvPr id="419" name="Brand essence exercise"/>
          <p:cNvSpPr txBox="1">
            <a:spLocks noGrp="1"/>
          </p:cNvSpPr>
          <p:nvPr>
            <p:ph type="body" idx="23"/>
          </p:nvPr>
        </p:nvSpPr>
        <p:spPr>
          <a:xfrm>
            <a:off x="1960436" y="1894866"/>
            <a:ext cx="17688506" cy="8537847"/>
          </a:xfrm>
          <a:prstGeom prst="rect">
            <a:avLst/>
          </a:prstGeom>
        </p:spPr>
        <p:txBody>
          <a:bodyPr/>
          <a:lstStyle>
            <a:lvl1pPr algn="l" defTabSz="7837714">
              <a:spcBef>
                <a:spcPts val="2000"/>
              </a:spcBef>
              <a:defRPr sz="12000" b="1">
                <a:solidFill>
                  <a:srgbClr val="FFFFFF"/>
                </a:solidFill>
                <a:uFill>
                  <a:solidFill>
                    <a:srgbClr val="FFFFFF"/>
                  </a:solidFill>
                </a:uFill>
                <a:latin typeface="+mn-lt"/>
                <a:ea typeface="+mn-ea"/>
                <a:cs typeface="+mn-cs"/>
                <a:sym typeface="Helvetica"/>
              </a:defRPr>
            </a:lvl1pPr>
          </a:lstStyle>
          <a:p>
            <a:r>
              <a:t>Brand essence exercise</a:t>
            </a:r>
          </a:p>
        </p:txBody>
      </p:sp>
      <p:sp>
        <p:nvSpPr>
          <p:cNvPr id="420" name="Find your enemy: Pick a fight"/>
          <p:cNvSpPr txBox="1"/>
          <p:nvPr/>
        </p:nvSpPr>
        <p:spPr>
          <a:xfrm>
            <a:off x="1960436" y="4838244"/>
            <a:ext cx="12005160" cy="739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nchor="ctr">
            <a:spAutoFit/>
          </a:bodyPr>
          <a:lstStyle>
            <a:lvl1pPr indent="0">
              <a:lnSpc>
                <a:spcPct val="100000"/>
              </a:lnSpc>
              <a:spcBef>
                <a:spcPts val="1600"/>
              </a:spcBef>
              <a:defRPr sz="4200" b="1">
                <a:solidFill>
                  <a:srgbClr val="FFFFFF"/>
                </a:solidFill>
                <a:latin typeface="+mn-lt"/>
                <a:ea typeface="+mn-ea"/>
                <a:cs typeface="+mn-cs"/>
                <a:sym typeface="Helvetica"/>
              </a:defRPr>
            </a:lvl1pPr>
          </a:lstStyle>
          <a:p>
            <a:pPr>
              <a:defRPr b="0"/>
            </a:pPr>
            <a:r>
              <a:rPr b="1"/>
              <a:t>Find your enemy: Pick a fight</a:t>
            </a:r>
          </a:p>
        </p:txBody>
      </p:sp>
      <p:sp>
        <p:nvSpPr>
          <p:cNvPr id="421" name="Pick a competitor that grinds your gears (they are now the enemy)…"/>
          <p:cNvSpPr txBox="1"/>
          <p:nvPr/>
        </p:nvSpPr>
        <p:spPr>
          <a:xfrm>
            <a:off x="1960436" y="6612329"/>
            <a:ext cx="12915488" cy="39527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2251" tIns="52251" rIns="52251" bIns="52251">
            <a:spAutoFit/>
          </a:bodyPr>
          <a:lstStyle/>
          <a:p>
            <a:pPr marL="718038" indent="-718038">
              <a:lnSpc>
                <a:spcPct val="100000"/>
              </a:lnSpc>
              <a:spcBef>
                <a:spcPts val="1600"/>
              </a:spcBef>
              <a:buSzPct val="100000"/>
              <a:buAutoNum type="arabicPeriod"/>
              <a:defRPr sz="4200" b="1">
                <a:solidFill>
                  <a:srgbClr val="FFFFFF"/>
                </a:solidFill>
                <a:latin typeface="+mn-lt"/>
                <a:ea typeface="+mn-ea"/>
                <a:cs typeface="+mn-cs"/>
                <a:sym typeface="Helvetica"/>
              </a:defRPr>
            </a:pPr>
            <a:r>
              <a:rPr dirty="0"/>
              <a:t>Pick a competitor that grinds your gears (they are now the enemy)</a:t>
            </a:r>
            <a:endParaRPr lang="en-GB" dirty="0"/>
          </a:p>
          <a:p>
            <a:pPr marL="718038" indent="-718038">
              <a:lnSpc>
                <a:spcPct val="100000"/>
              </a:lnSpc>
              <a:spcBef>
                <a:spcPts val="1600"/>
              </a:spcBef>
              <a:buSzPct val="100000"/>
              <a:buAutoNum type="arabicPeriod"/>
              <a:defRPr sz="4200" b="1">
                <a:solidFill>
                  <a:srgbClr val="FFFFFF"/>
                </a:solidFill>
                <a:latin typeface="+mn-lt"/>
                <a:ea typeface="+mn-ea"/>
                <a:cs typeface="+mn-cs"/>
                <a:sym typeface="Helvetica"/>
              </a:defRPr>
            </a:pPr>
            <a:r>
              <a:rPr dirty="0"/>
              <a:t>What is it about them you don’t like?</a:t>
            </a:r>
            <a:endParaRPr lang="en-GB" dirty="0"/>
          </a:p>
          <a:p>
            <a:pPr marL="718038" indent="-718038">
              <a:lnSpc>
                <a:spcPct val="100000"/>
              </a:lnSpc>
              <a:spcBef>
                <a:spcPts val="1600"/>
              </a:spcBef>
              <a:buSzPct val="100000"/>
              <a:buAutoNum type="arabicPeriod"/>
              <a:defRPr sz="4200" b="1">
                <a:solidFill>
                  <a:srgbClr val="FFFFFF"/>
                </a:solidFill>
                <a:latin typeface="+mn-lt"/>
                <a:ea typeface="+mn-ea"/>
                <a:cs typeface="+mn-cs"/>
                <a:sym typeface="Helvetica"/>
              </a:defRPr>
            </a:pPr>
            <a:r>
              <a:rPr dirty="0"/>
              <a:t>Is the opposite of this a strength you can own?</a:t>
            </a:r>
            <a:endParaRPr lang="en-GB" dirty="0"/>
          </a:p>
          <a:p>
            <a:pPr marL="718038" indent="-718038">
              <a:lnSpc>
                <a:spcPct val="100000"/>
              </a:lnSpc>
              <a:spcBef>
                <a:spcPts val="1600"/>
              </a:spcBef>
              <a:buSzPct val="100000"/>
              <a:buAutoNum type="arabicPeriod"/>
              <a:defRPr sz="4200" b="1">
                <a:solidFill>
                  <a:srgbClr val="FFFFFF"/>
                </a:solidFill>
                <a:latin typeface="+mn-lt"/>
                <a:ea typeface="+mn-ea"/>
                <a:cs typeface="+mn-cs"/>
                <a:sym typeface="Helvetica"/>
              </a:defRPr>
            </a:pPr>
            <a:r>
              <a:rPr dirty="0"/>
              <a:t>How would you declare war?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del@relishhq.com relishhq.com"/>
          <p:cNvSpPr txBox="1">
            <a:spLocks noGrp="1"/>
          </p:cNvSpPr>
          <p:nvPr>
            <p:ph type="body" idx="21"/>
          </p:nvPr>
        </p:nvSpPr>
        <p:spPr>
          <a:xfrm>
            <a:off x="11411444" y="4742808"/>
            <a:ext cx="6556803" cy="2024744"/>
          </a:xfrm>
          <a:prstGeom prst="rect">
            <a:avLst/>
          </a:prstGeom>
        </p:spPr>
        <p:txBody>
          <a:bodyPr/>
          <a:lstStyle/>
          <a:p>
            <a:pPr algn="l" defTabSz="7837714">
              <a:lnSpc>
                <a:spcPct val="110000"/>
              </a:lnSpc>
              <a:spcBef>
                <a:spcPts val="1500"/>
              </a:spcBef>
              <a:tabLst>
                <a:tab pos="266700" algn="l"/>
                <a:tab pos="520700" algn="l"/>
              </a:tabLst>
              <a:defRPr sz="6000">
                <a:uFill>
                  <a:solidFill>
                    <a:srgbClr val="FFFFFF"/>
                  </a:solidFill>
                </a:uFill>
                <a:latin typeface="Helvetica Light"/>
                <a:ea typeface="Helvetica Light"/>
                <a:cs typeface="Helvetica Light"/>
                <a:sym typeface="Helvetica Light"/>
              </a:defRPr>
            </a:pPr>
            <a:r>
              <a:rPr dirty="0" err="1"/>
              <a:t>del@relishhq.com</a:t>
            </a:r>
            <a:br>
              <a:rPr dirty="0"/>
            </a:br>
            <a:r>
              <a:rPr b="1" dirty="0">
                <a:latin typeface="+mn-lt"/>
                <a:ea typeface="+mn-ea"/>
                <a:cs typeface="+mn-cs"/>
                <a:sym typeface="Helvetica"/>
                <a:hlinkClick r:id="rId3"/>
              </a:rPr>
              <a:t>relishhq.com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HV-Mockup-9-positive.jpg" descr="HV-Mockup-9-positive.jpg"/>
          <p:cNvPicPr>
            <a:picLocks noChangeAspect="1"/>
          </p:cNvPicPr>
          <p:nvPr/>
        </p:nvPicPr>
        <p:blipFill>
          <a:blip r:embed="rId3"/>
          <a:stretch>
            <a:fillRect/>
          </a:stretch>
        </p:blipFill>
        <p:spPr>
          <a:xfrm>
            <a:off x="-3790950" y="-1002812"/>
            <a:ext cx="31965900" cy="1798082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vivid-mockup.jpg" descr="vivid-mock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4384000" cy="144272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mockup-actoinai.jpg" descr="mockup-actoina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38558" y="-2146110"/>
            <a:ext cx="29303666" cy="1733800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macbook-quickgrind.jpg" descr="macbook-quickgr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55600"/>
            <a:ext cx="24384000" cy="1442720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413901" y="10185057"/>
            <a:ext cx="1268778" cy="1148572"/>
          </a:xfrm>
          <a:prstGeom prst="rect">
            <a:avLst/>
          </a:prstGeom>
          <a:ln w="12700">
            <a:miter lim="400000"/>
          </a:ln>
        </p:spPr>
      </p:pic>
      <p:pic>
        <p:nvPicPr>
          <p:cNvPr id="217" name="ground-logo-transparentG.png" descr="ground-logo-transparentG.png"/>
          <p:cNvPicPr>
            <a:picLocks noChangeAspect="1"/>
          </p:cNvPicPr>
          <p:nvPr/>
        </p:nvPicPr>
        <p:blipFill>
          <a:blip r:embed="rId4"/>
          <a:stretch>
            <a:fillRect/>
          </a:stretch>
        </p:blipFill>
        <p:spPr>
          <a:xfrm>
            <a:off x="7852524" y="5661802"/>
            <a:ext cx="3189663" cy="835693"/>
          </a:xfrm>
          <a:prstGeom prst="rect">
            <a:avLst/>
          </a:prstGeom>
          <a:ln w="12700">
            <a:miter lim="400000"/>
          </a:ln>
        </p:spPr>
      </p:pic>
      <p:pic>
        <p:nvPicPr>
          <p:cNvPr id="218" name="NOVO_AMOR_LOGO_THIN-01.png" descr="NOVO_AMOR_LOGO_THIN-0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90137" y="7901116"/>
            <a:ext cx="3714603" cy="627839"/>
          </a:xfrm>
          <a:prstGeom prst="rect">
            <a:avLst/>
          </a:prstGeom>
          <a:ln w="12700">
            <a:miter lim="400000"/>
          </a:ln>
        </p:spPr>
      </p:pic>
      <p:pic>
        <p:nvPicPr>
          <p:cNvPr id="219"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51848" y="9637361"/>
            <a:ext cx="3514251" cy="2243948"/>
          </a:xfrm>
          <a:prstGeom prst="rect">
            <a:avLst/>
          </a:prstGeom>
          <a:ln w="12700">
            <a:miter lim="400000"/>
          </a:ln>
        </p:spPr>
      </p:pic>
      <p:pic>
        <p:nvPicPr>
          <p:cNvPr id="220" name="jacks_logo.jpg" descr="jacks_logo.jpg"/>
          <p:cNvPicPr>
            <a:picLocks noChangeAspect="1"/>
          </p:cNvPicPr>
          <p:nvPr/>
        </p:nvPicPr>
        <p:blipFill>
          <a:blip r:embed="rId7"/>
          <a:stretch>
            <a:fillRect/>
          </a:stretch>
        </p:blipFill>
        <p:spPr>
          <a:xfrm>
            <a:off x="18812166" y="4920045"/>
            <a:ext cx="1870545" cy="1324970"/>
          </a:xfrm>
          <a:prstGeom prst="rect">
            <a:avLst/>
          </a:prstGeom>
          <a:ln w="12700">
            <a:miter lim="400000"/>
          </a:ln>
        </p:spPr>
      </p:pic>
      <p:pic>
        <p:nvPicPr>
          <p:cNvPr id="221" name="gretsch_logo_200.png" descr="gretsch_logo_200.png"/>
          <p:cNvPicPr>
            <a:picLocks noChangeAspect="1"/>
          </p:cNvPicPr>
          <p:nvPr/>
        </p:nvPicPr>
        <p:blipFill>
          <a:blip r:embed="rId8"/>
          <a:stretch>
            <a:fillRect/>
          </a:stretch>
        </p:blipFill>
        <p:spPr>
          <a:xfrm>
            <a:off x="13751786" y="4920045"/>
            <a:ext cx="2099224" cy="1805333"/>
          </a:xfrm>
          <a:prstGeom prst="rect">
            <a:avLst/>
          </a:prstGeom>
          <a:ln w="12700">
            <a:miter lim="400000"/>
          </a:ln>
        </p:spPr>
      </p:pic>
      <p:pic>
        <p:nvPicPr>
          <p:cNvPr id="222" name="1380x1380.png" descr="1380x138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0321" y="2099333"/>
            <a:ext cx="2395162" cy="2395162"/>
          </a:xfrm>
          <a:prstGeom prst="rect">
            <a:avLst/>
          </a:prstGeom>
          <a:ln w="12700">
            <a:miter lim="400000"/>
          </a:ln>
        </p:spPr>
      </p:pic>
      <p:pic>
        <p:nvPicPr>
          <p:cNvPr id="223" name="DB_logo_blk@5x.png" descr="DB_logo_blk@5x.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454431" y="2992663"/>
            <a:ext cx="2885799" cy="608501"/>
          </a:xfrm>
          <a:prstGeom prst="rect">
            <a:avLst/>
          </a:prstGeom>
          <a:ln w="12700">
            <a:miter lim="400000"/>
          </a:ln>
        </p:spPr>
      </p:pic>
      <p:pic>
        <p:nvPicPr>
          <p:cNvPr id="224" name="image.png" descr="image.png"/>
          <p:cNvPicPr>
            <a:picLocks noChangeAspect="1"/>
          </p:cNvPicPr>
          <p:nvPr/>
        </p:nvPicPr>
        <p:blipFill>
          <a:blip r:embed="rId11"/>
          <a:stretch>
            <a:fillRect/>
          </a:stretch>
        </p:blipFill>
        <p:spPr>
          <a:xfrm>
            <a:off x="8045527" y="7150929"/>
            <a:ext cx="2609428" cy="2475953"/>
          </a:xfrm>
          <a:prstGeom prst="rect">
            <a:avLst/>
          </a:prstGeom>
          <a:ln w="12700">
            <a:miter lim="400000"/>
          </a:ln>
        </p:spPr>
      </p:pic>
      <p:pic>
        <p:nvPicPr>
          <p:cNvPr id="225" name="Web_MeridianLogo.jpg" descr="Web_MeridianLogo.jpg"/>
          <p:cNvPicPr>
            <a:picLocks noChangeAspect="1"/>
          </p:cNvPicPr>
          <p:nvPr/>
        </p:nvPicPr>
        <p:blipFill>
          <a:blip r:embed="rId12"/>
          <a:stretch>
            <a:fillRect/>
          </a:stretch>
        </p:blipFill>
        <p:spPr>
          <a:xfrm>
            <a:off x="12989645" y="8151299"/>
            <a:ext cx="3048001" cy="469901"/>
          </a:xfrm>
          <a:prstGeom prst="rect">
            <a:avLst/>
          </a:prstGeom>
          <a:ln w="12700">
            <a:miter lim="400000"/>
          </a:ln>
        </p:spPr>
      </p:pic>
      <p:pic>
        <p:nvPicPr>
          <p:cNvPr id="226" name="LYXOR-logo-240px.png" descr="LYXOR-logo-240px.png"/>
          <p:cNvPicPr>
            <a:picLocks noChangeAspect="1"/>
          </p:cNvPicPr>
          <p:nvPr/>
        </p:nvPicPr>
        <p:blipFill>
          <a:blip r:embed="rId13"/>
          <a:stretch>
            <a:fillRect/>
          </a:stretch>
        </p:blipFill>
        <p:spPr>
          <a:xfrm>
            <a:off x="2171794" y="7913769"/>
            <a:ext cx="3286816" cy="944961"/>
          </a:xfrm>
          <a:prstGeom prst="rect">
            <a:avLst/>
          </a:prstGeom>
          <a:ln w="12700">
            <a:miter lim="400000"/>
          </a:ln>
        </p:spPr>
      </p:pic>
      <p:pic>
        <p:nvPicPr>
          <p:cNvPr id="227" name="Image" descr="Image"/>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909030" y="11034766"/>
            <a:ext cx="3464952" cy="597638"/>
          </a:xfrm>
          <a:prstGeom prst="rect">
            <a:avLst/>
          </a:prstGeom>
          <a:ln w="12700">
            <a:miter lim="400000"/>
          </a:ln>
        </p:spPr>
      </p:pic>
      <p:pic>
        <p:nvPicPr>
          <p:cNvPr id="228" name="Image" descr="Image"/>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97359" y="10519045"/>
            <a:ext cx="4033970" cy="1119427"/>
          </a:xfrm>
          <a:prstGeom prst="rect">
            <a:avLst/>
          </a:prstGeom>
          <a:ln w="12700">
            <a:miter lim="400000"/>
          </a:ln>
        </p:spPr>
      </p:pic>
      <p:pic>
        <p:nvPicPr>
          <p:cNvPr id="229" name="BoF.svg" descr="BoF.sv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307144" y="2571687"/>
            <a:ext cx="2730503" cy="1450453"/>
          </a:xfrm>
          <a:prstGeom prst="rect">
            <a:avLst/>
          </a:prstGeom>
          <a:ln w="12700">
            <a:miter lim="400000"/>
          </a:ln>
        </p:spPr>
      </p:pic>
      <p:pic>
        <p:nvPicPr>
          <p:cNvPr id="230" name="Image" descr="Image"/>
          <p:cNvPicPr>
            <a:picLocks noChangeAspect="1"/>
          </p:cNvPicPr>
          <p:nvPr/>
        </p:nvPicPr>
        <p:blipFill>
          <a:blip r:embed="rId17"/>
          <a:stretch>
            <a:fillRect/>
          </a:stretch>
        </p:blipFill>
        <p:spPr>
          <a:xfrm>
            <a:off x="2171794" y="2571687"/>
            <a:ext cx="2900903" cy="1450453"/>
          </a:xfrm>
          <a:prstGeom prst="rect">
            <a:avLst/>
          </a:prstGeom>
          <a:ln w="12700">
            <a:miter lim="400000"/>
          </a:ln>
        </p:spPr>
      </p:pic>
      <p:pic>
        <p:nvPicPr>
          <p:cNvPr id="231" name="Image" descr="Image"/>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973896" y="5505144"/>
            <a:ext cx="3098801" cy="114901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he funnel problem"/>
          <p:cNvSpPr txBox="1">
            <a:spLocks noGrp="1"/>
          </p:cNvSpPr>
          <p:nvPr>
            <p:ph type="body" idx="23"/>
          </p:nvPr>
        </p:nvSpPr>
        <p:spPr>
          <a:xfrm>
            <a:off x="1760669" y="1705570"/>
            <a:ext cx="17688506" cy="4658863"/>
          </a:xfrm>
          <a:prstGeom prst="rect">
            <a:avLst/>
          </a:prstGeom>
        </p:spPr>
        <p:txBody>
          <a:bodyPr/>
          <a:lstStyle>
            <a:lvl1pPr algn="l" defTabSz="7837714">
              <a:spcBef>
                <a:spcPts val="2000"/>
              </a:spcBef>
              <a:defRPr sz="8000" b="1">
                <a:uFill>
                  <a:solidFill>
                    <a:srgbClr val="FFFFFF"/>
                  </a:solidFill>
                </a:uFill>
                <a:latin typeface="+mn-lt"/>
                <a:ea typeface="+mn-ea"/>
                <a:cs typeface="+mn-cs"/>
                <a:sym typeface="Helvetica"/>
              </a:defRPr>
            </a:lvl1pPr>
          </a:lstStyle>
          <a:p>
            <a:r>
              <a:t>The funnel problem</a:t>
            </a:r>
          </a:p>
        </p:txBody>
      </p:sp>
      <p:sp>
        <p:nvSpPr>
          <p:cNvPr id="236" name="Short term"/>
          <p:cNvSpPr txBox="1"/>
          <p:nvPr/>
        </p:nvSpPr>
        <p:spPr>
          <a:xfrm>
            <a:off x="1760669" y="9050439"/>
            <a:ext cx="5691258" cy="199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6000" b="1">
                <a:latin typeface="+mn-lt"/>
                <a:ea typeface="+mn-ea"/>
                <a:cs typeface="+mn-cs"/>
                <a:sym typeface="Helvetica"/>
              </a:defRPr>
            </a:lvl1pPr>
          </a:lstStyle>
          <a:p>
            <a:r>
              <a:t>Short term</a:t>
            </a:r>
          </a:p>
        </p:txBody>
      </p:sp>
      <p:sp>
        <p:nvSpPr>
          <p:cNvPr id="237" name="Long term"/>
          <p:cNvSpPr txBox="1"/>
          <p:nvPr/>
        </p:nvSpPr>
        <p:spPr>
          <a:xfrm>
            <a:off x="1760669" y="4690973"/>
            <a:ext cx="5691258" cy="199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nSpc>
                <a:spcPct val="100000"/>
              </a:lnSpc>
              <a:spcBef>
                <a:spcPts val="2000"/>
              </a:spcBef>
              <a:tabLst/>
              <a:defRPr sz="6000" b="1">
                <a:latin typeface="+mn-lt"/>
                <a:ea typeface="+mn-ea"/>
                <a:cs typeface="+mn-cs"/>
                <a:sym typeface="Helvetica"/>
              </a:defRPr>
            </a:lvl1pPr>
          </a:lstStyle>
          <a:p>
            <a:r>
              <a:t>Long term</a:t>
            </a:r>
          </a:p>
        </p:txBody>
      </p:sp>
      <p:sp>
        <p:nvSpPr>
          <p:cNvPr id="238" name="Tomorrow’s customers"/>
          <p:cNvSpPr txBox="1"/>
          <p:nvPr/>
        </p:nvSpPr>
        <p:spPr>
          <a:xfrm>
            <a:off x="8029657" y="4862400"/>
            <a:ext cx="12432022" cy="199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gn="ctr">
              <a:lnSpc>
                <a:spcPct val="100000"/>
              </a:lnSpc>
              <a:spcBef>
                <a:spcPts val="2000"/>
              </a:spcBef>
              <a:tabLst/>
              <a:defRPr sz="4000" b="1">
                <a:latin typeface="+mn-lt"/>
                <a:ea typeface="+mn-ea"/>
                <a:cs typeface="+mn-cs"/>
                <a:sym typeface="Helvetica"/>
              </a:defRPr>
            </a:lvl1pPr>
          </a:lstStyle>
          <a:p>
            <a:r>
              <a:t>Tomorrow’s customers</a:t>
            </a:r>
          </a:p>
        </p:txBody>
      </p:sp>
      <p:sp>
        <p:nvSpPr>
          <p:cNvPr id="239" name="Today’s customers"/>
          <p:cNvSpPr txBox="1"/>
          <p:nvPr/>
        </p:nvSpPr>
        <p:spPr>
          <a:xfrm>
            <a:off x="12562526" y="8981227"/>
            <a:ext cx="3366284" cy="199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gn="ctr">
              <a:lnSpc>
                <a:spcPct val="100000"/>
              </a:lnSpc>
              <a:spcBef>
                <a:spcPts val="2000"/>
              </a:spcBef>
              <a:tabLst/>
              <a:defRPr sz="4000" b="1">
                <a:latin typeface="+mn-lt"/>
                <a:ea typeface="+mn-ea"/>
                <a:cs typeface="+mn-cs"/>
                <a:sym typeface="Helvetica"/>
              </a:defRPr>
            </a:lvl1pPr>
          </a:lstStyle>
          <a:p>
            <a:r>
              <a:t>Today’s customers</a:t>
            </a:r>
          </a:p>
        </p:txBody>
      </p:sp>
      <p:sp>
        <p:nvSpPr>
          <p:cNvPr id="240" name="Loyal  customers"/>
          <p:cNvSpPr txBox="1"/>
          <p:nvPr/>
        </p:nvSpPr>
        <p:spPr>
          <a:xfrm>
            <a:off x="12708987" y="11720400"/>
            <a:ext cx="3073361" cy="199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indent="0" algn="ctr">
              <a:lnSpc>
                <a:spcPct val="100000"/>
              </a:lnSpc>
              <a:spcBef>
                <a:spcPts val="2000"/>
              </a:spcBef>
              <a:tabLst/>
              <a:defRPr sz="4000" b="1">
                <a:solidFill>
                  <a:srgbClr val="A6AAA9"/>
                </a:solidFill>
                <a:latin typeface="+mn-lt"/>
                <a:ea typeface="+mn-ea"/>
                <a:cs typeface="+mn-cs"/>
                <a:sym typeface="Helvetica"/>
              </a:defRPr>
            </a:lvl1pPr>
          </a:lstStyle>
          <a:p>
            <a:r>
              <a:t>Loyal  customers</a:t>
            </a:r>
          </a:p>
        </p:txBody>
      </p:sp>
      <p:sp>
        <p:nvSpPr>
          <p:cNvPr id="241" name="Brand building:  Emotional connection"/>
          <p:cNvSpPr txBox="1"/>
          <p:nvPr/>
        </p:nvSpPr>
        <p:spPr>
          <a:xfrm>
            <a:off x="1760669" y="5871323"/>
            <a:ext cx="5099890" cy="98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indent="0">
              <a:lnSpc>
                <a:spcPct val="100000"/>
              </a:lnSpc>
              <a:spcBef>
                <a:spcPts val="2000"/>
              </a:spcBef>
              <a:tabLst/>
              <a:defRPr sz="3200">
                <a:latin typeface="+mn-lt"/>
                <a:ea typeface="+mn-ea"/>
                <a:cs typeface="+mn-cs"/>
                <a:sym typeface="Helvetica"/>
              </a:defRPr>
            </a:pPr>
            <a:r>
              <a:t>Brand building: </a:t>
            </a:r>
            <a:br/>
            <a:r>
              <a:t>Emotional connection</a:t>
            </a:r>
          </a:p>
        </p:txBody>
      </p:sp>
      <p:sp>
        <p:nvSpPr>
          <p:cNvPr id="242" name="Sales activation:  Rational connection"/>
          <p:cNvSpPr txBox="1"/>
          <p:nvPr/>
        </p:nvSpPr>
        <p:spPr>
          <a:xfrm>
            <a:off x="1760669" y="10122862"/>
            <a:ext cx="5099890" cy="986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indent="0">
              <a:lnSpc>
                <a:spcPct val="100000"/>
              </a:lnSpc>
              <a:spcBef>
                <a:spcPts val="2000"/>
              </a:spcBef>
              <a:tabLst/>
              <a:defRPr sz="3200">
                <a:latin typeface="+mn-lt"/>
                <a:ea typeface="+mn-ea"/>
                <a:cs typeface="+mn-cs"/>
                <a:sym typeface="Helvetica"/>
              </a:defRPr>
            </a:pPr>
            <a:r>
              <a:t>Sales activation: </a:t>
            </a:r>
            <a:br/>
            <a:r>
              <a:t>Rational connection</a:t>
            </a:r>
          </a:p>
        </p:txBody>
      </p:sp>
      <p:pic>
        <p:nvPicPr>
          <p:cNvPr id="243" name="Image" descr="Image"/>
          <p:cNvPicPr>
            <a:picLocks noChangeAspect="1"/>
          </p:cNvPicPr>
          <p:nvPr/>
        </p:nvPicPr>
        <p:blipFill>
          <a:blip r:embed="rId3"/>
          <a:stretch>
            <a:fillRect/>
          </a:stretch>
        </p:blipFill>
        <p:spPr>
          <a:xfrm>
            <a:off x="6598226" y="4035001"/>
            <a:ext cx="15294883" cy="14210678"/>
          </a:xfrm>
          <a:prstGeom prst="rect">
            <a:avLst/>
          </a:prstGeom>
          <a:ln w="12700">
            <a:miter lim="400000"/>
          </a:ln>
        </p:spPr>
      </p:pic>
      <p:sp>
        <p:nvSpPr>
          <p:cNvPr id="244" name="Line"/>
          <p:cNvSpPr/>
          <p:nvPr/>
        </p:nvSpPr>
        <p:spPr>
          <a:xfrm flipV="1">
            <a:off x="6921518" y="5225200"/>
            <a:ext cx="1" cy="4658863"/>
          </a:xfrm>
          <a:prstGeom prst="line">
            <a:avLst/>
          </a:prstGeom>
          <a:ln w="152400">
            <a:solidFill>
              <a:schemeClr val="accent3">
                <a:satOff val="18648"/>
                <a:lumOff val="5971"/>
              </a:schemeClr>
            </a:solidFill>
            <a:miter lim="400000"/>
            <a:headEnd type="triangle"/>
            <a:tailEnd type="triangle"/>
          </a:ln>
        </p:spPr>
        <p:txBody>
          <a:bodyPr lIns="52251" tIns="52251" rIns="52251" bIns="52251" anchor="ctr"/>
          <a:lstStyle/>
          <a:p>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2251" tIns="52251" rIns="52251" bIns="52251" numCol="1" spcCol="38100" rtlCol="0" anchor="ctr">
        <a:spAutoFit/>
      </a:bodyPr>
      <a:lstStyle>
        <a:defPPr marL="0" marR="0" indent="0" algn="l" defTabSz="7837714" rtl="0" fontAlgn="auto" latinLnBrk="0" hangingPunct="0">
          <a:lnSpc>
            <a:spcPct val="110000"/>
          </a:lnSpc>
          <a:spcBef>
            <a:spcPts val="1500"/>
          </a:spcBef>
          <a:spcAft>
            <a:spcPts val="0"/>
          </a:spcAft>
          <a:buClrTx/>
          <a:buSzTx/>
          <a:buFontTx/>
          <a:buNone/>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2251" tIns="52251" rIns="52251" bIns="52251" numCol="1" spcCol="38100" rtlCol="0" anchor="ctr">
        <a:spAutoFit/>
      </a:bodyPr>
      <a:lstStyle>
        <a:defPPr marL="0" marR="0" indent="0" algn="l" defTabSz="7837714" rtl="0" fontAlgn="auto" latinLnBrk="0" hangingPunct="0">
          <a:lnSpc>
            <a:spcPct val="110000"/>
          </a:lnSpc>
          <a:spcBef>
            <a:spcPts val="1500"/>
          </a:spcBef>
          <a:spcAft>
            <a:spcPts val="0"/>
          </a:spcAft>
          <a:buClrTx/>
          <a:buSzTx/>
          <a:buFontTx/>
          <a:buNone/>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2251" tIns="52251" rIns="52251" bIns="52251" numCol="1" spcCol="38100" rtlCol="0" anchor="ctr">
        <a:spAutoFit/>
      </a:bodyPr>
      <a:lstStyle>
        <a:defPPr marL="0" marR="0" indent="0" algn="l" defTabSz="7837714" rtl="0" fontAlgn="auto" latinLnBrk="0" hangingPunct="0">
          <a:lnSpc>
            <a:spcPct val="110000"/>
          </a:lnSpc>
          <a:spcBef>
            <a:spcPts val="1500"/>
          </a:spcBef>
          <a:spcAft>
            <a:spcPts val="0"/>
          </a:spcAft>
          <a:buClrTx/>
          <a:buSzTx/>
          <a:buFontTx/>
          <a:buNone/>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2251" tIns="52251" rIns="52251" bIns="52251" numCol="1" spcCol="38100" rtlCol="0" anchor="ctr">
        <a:spAutoFit/>
      </a:bodyPr>
      <a:lstStyle>
        <a:defPPr marL="0" marR="0" indent="0" algn="l" defTabSz="7837714" rtl="0" fontAlgn="auto" latinLnBrk="0" hangingPunct="0">
          <a:lnSpc>
            <a:spcPct val="110000"/>
          </a:lnSpc>
          <a:spcBef>
            <a:spcPts val="1500"/>
          </a:spcBef>
          <a:spcAft>
            <a:spcPts val="0"/>
          </a:spcAft>
          <a:buClrTx/>
          <a:buSzTx/>
          <a:buFontTx/>
          <a:buNone/>
          <a:tabLst>
            <a:tab pos="266700" algn="l"/>
            <a:tab pos="520700" algn="l"/>
          </a:tabLst>
          <a:defRPr kumimoji="0" sz="2800" b="0" i="0" u="none" strike="noStrike" cap="none" spc="0" normalizeH="0" baseline="0">
            <a:ln>
              <a:noFill/>
            </a:ln>
            <a:solidFill>
              <a:srgbClr val="000000"/>
            </a:solidFill>
            <a:effectLst/>
            <a:uFill>
              <a:solidFill>
                <a:srgbClr val="FFFFFF"/>
              </a:solidFill>
            </a:uFill>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1173</Words>
  <Application>Microsoft Macintosh PowerPoint</Application>
  <PresentationFormat>Custom</PresentationFormat>
  <Paragraphs>136</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Fieldwork Hum Bold</vt:lpstr>
      <vt:lpstr>Fieldwork-Hum-Light</vt:lpstr>
      <vt:lpstr>Helvetica</vt:lpstr>
      <vt:lpstr>Helvetica Light</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 Manning</cp:lastModifiedBy>
  <cp:revision>6</cp:revision>
  <cp:lastPrinted>2023-09-14T11:07:42Z</cp:lastPrinted>
  <dcterms:modified xsi:type="dcterms:W3CDTF">2023-09-14T11:14:01Z</dcterms:modified>
</cp:coreProperties>
</file>